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18" r:id="rId3"/>
    <p:sldId id="421" r:id="rId4"/>
    <p:sldId id="579" r:id="rId5"/>
    <p:sldId id="582" r:id="rId6"/>
    <p:sldId id="600" r:id="rId7"/>
    <p:sldId id="586" r:id="rId8"/>
    <p:sldId id="587" r:id="rId9"/>
    <p:sldId id="583" r:id="rId10"/>
    <p:sldId id="585" r:id="rId11"/>
    <p:sldId id="584" r:id="rId12"/>
    <p:sldId id="604" r:id="rId13"/>
    <p:sldId id="581" r:id="rId14"/>
    <p:sldId id="602" r:id="rId15"/>
    <p:sldId id="601" r:id="rId16"/>
    <p:sldId id="588" r:id="rId17"/>
    <p:sldId id="589" r:id="rId18"/>
    <p:sldId id="591" r:id="rId19"/>
    <p:sldId id="590" r:id="rId20"/>
    <p:sldId id="596" r:id="rId21"/>
    <p:sldId id="597" r:id="rId22"/>
    <p:sldId id="592" r:id="rId23"/>
    <p:sldId id="593" r:id="rId24"/>
    <p:sldId id="594" r:id="rId25"/>
    <p:sldId id="598" r:id="rId26"/>
    <p:sldId id="595" r:id="rId27"/>
    <p:sldId id="599" r:id="rId28"/>
    <p:sldId id="603" r:id="rId29"/>
    <p:sldId id="605" r:id="rId30"/>
  </p:sldIdLst>
  <p:sldSz cx="14762163" cy="68580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B4911"/>
    <a:srgbClr val="66FFFF"/>
    <a:srgbClr val="777777"/>
    <a:srgbClr val="0033CC"/>
    <a:srgbClr val="C0C0C0"/>
    <a:srgbClr val="008000"/>
    <a:srgbClr val="00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6" autoAdjust="0"/>
    <p:restoredTop sz="94660" autoAdjust="0"/>
  </p:normalViewPr>
  <p:slideViewPr>
    <p:cSldViewPr>
      <p:cViewPr>
        <p:scale>
          <a:sx n="50" d="100"/>
          <a:sy n="50" d="100"/>
        </p:scale>
        <p:origin x="-499" y="-106"/>
      </p:cViewPr>
      <p:guideLst>
        <p:guide orient="horz" pos="2160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9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t-BR"/>
              <a:t>xxx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32C199-63DE-4392-9B19-FBD5C3A879A3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t-BR"/>
              <a:t>xxxxx</a:t>
            </a:r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D005049-922F-42B8-AD94-A5C95F4AB2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t-BR"/>
              <a:t>xxx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7AB2BF-A30E-4F5B-BEC5-C066898DE5F4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-260350" y="685800"/>
            <a:ext cx="73787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66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t-BR"/>
              <a:t>xxxxx</a:t>
            </a:r>
          </a:p>
        </p:txBody>
      </p:sp>
      <p:sp>
        <p:nvSpPr>
          <p:cNvPr id="166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1664AD9-7271-4DB6-B3B9-30A2C27194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C2D66-B580-43D9-B526-BEF0D9E3D9A6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AF665F42-B75C-4E96-969D-08A20643F3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25F12-9B06-4739-A08A-933047B40B83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8F7D252C-B5C8-4E14-AB68-4EE1F302BF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FDF81-D6DF-4E3B-A0DB-D17C75B0A50E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52E244B2-E931-4526-A940-C50C86F993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430BC-B668-486B-9CF0-1A4DF6E0768C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522BFAB9-44E4-49D3-A558-E979E92BCB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29CFE-1A4F-488E-A87A-1D57722960A1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753BE79A-F94D-4D5A-98FB-DDE65CB2F92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2CA47-E115-451A-AEDA-0604BE0BE2A0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9B6ADFCA-F64D-459E-BF1F-2BF50AFDB5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1E5D5-96AF-4E06-9873-E0DD14C5FC7A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A1C267A6-1694-463E-BE0F-E97199E9E0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B0AB6-D0F2-412B-B562-6A950FC1DF84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6C22F689-8C5A-4913-A243-075F8CBE40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012C0-60BB-475D-8B4F-A7A782A19B34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97DCCB68-AF40-4EC6-9165-65E1A4D555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FC644-E9D9-408F-94BF-E12A8CBC17FD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4981A559-B3CB-43F2-A983-0D6EA03E5C5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EB4F5-96E1-4063-98DD-06B2114D5C81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p.</a:t>
            </a:r>
            <a:fld id="{84CA40C2-62C1-4528-9C34-C857065D25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738188" y="260350"/>
            <a:ext cx="132921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738188" y="1628775"/>
            <a:ext cx="132921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736600" y="6356350"/>
            <a:ext cx="3444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FC41BA-448B-451E-8BE7-20E194A62E86}" type="datetime1">
              <a:rPr lang="pt-BR"/>
              <a:pPr>
                <a:defRPr/>
              </a:pPr>
              <a:t>31/01/2017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6365875" y="0"/>
            <a:ext cx="74723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 u="sng">
                <a:solidFill>
                  <a:srgbClr val="898989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pt-BR"/>
              <a:t>CCA039 - Irrigação e Drenagem. Tales Miler Soares - UFRB/CCAAB/NEAS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 bwMode="auto">
          <a:xfrm>
            <a:off x="13933488" y="39688"/>
            <a:ext cx="736600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pt-BR"/>
              <a:t>p.</a:t>
            </a:r>
            <a:fld id="{A4B384AE-6EE0-43EB-BA8B-F123D6A370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aixaDeTexto 6"/>
          <p:cNvSpPr txBox="1">
            <a:spLocks noChangeArrowheads="1"/>
          </p:cNvSpPr>
          <p:nvPr/>
        </p:nvSpPr>
        <p:spPr bwMode="auto">
          <a:xfrm>
            <a:off x="111125" y="555625"/>
            <a:ext cx="14408150" cy="1927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latin typeface="Calibri" pitchFamily="34" charset="0"/>
              </a:rPr>
              <a:t>Lembre-se:</a:t>
            </a:r>
          </a:p>
          <a:p>
            <a:pPr algn="just"/>
            <a:r>
              <a:rPr lang="pt-BR" sz="2400" b="1">
                <a:latin typeface="Calibri" pitchFamily="34" charset="0"/>
              </a:rPr>
              <a:t>Os apontamentos em sala de aula e os comentários nesse arquivo digital devem ser complementados pela leitura dos livros preconizados e indicados no primeiro dia de aula.</a:t>
            </a:r>
          </a:p>
          <a:p>
            <a:pPr algn="just"/>
            <a:r>
              <a:rPr lang="pt-BR" sz="2400" b="1">
                <a:latin typeface="Calibri" pitchFamily="34" charset="0"/>
              </a:rPr>
              <a:t>A consulta e crítica às diferentes referências, </a:t>
            </a:r>
            <a:r>
              <a:rPr lang="pt-BR" sz="2400" b="1" u="sng">
                <a:latin typeface="Calibri" pitchFamily="34" charset="0"/>
              </a:rPr>
              <a:t>inclusive ao professor</a:t>
            </a:r>
            <a:r>
              <a:rPr lang="pt-BR" sz="2400" b="1">
                <a:latin typeface="Calibri" pitchFamily="34" charset="0"/>
              </a:rPr>
              <a:t>, é o que distingue o futuro profissional bem-sucedido.</a:t>
            </a:r>
            <a:endParaRPr lang="pt-BR" sz="2000" b="1">
              <a:solidFill>
                <a:srgbClr val="0000FF"/>
              </a:solidFill>
              <a:latin typeface="Calibri" pitchFamily="34" charset="0"/>
            </a:endParaRPr>
          </a:p>
        </p:txBody>
      </p:sp>
      <p:pic>
        <p:nvPicPr>
          <p:cNvPr id="15362" name="Imagem 9" descr="NR0047 critic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2901950"/>
            <a:ext cx="4419600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CaixaDeTexto 6"/>
          <p:cNvSpPr txBox="1">
            <a:spLocks noChangeArrowheads="1"/>
          </p:cNvSpPr>
          <p:nvPr/>
        </p:nvSpPr>
        <p:spPr bwMode="auto">
          <a:xfrm>
            <a:off x="9801225" y="6423025"/>
            <a:ext cx="4849813" cy="3000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>
                <a:latin typeface="Calibri" pitchFamily="34" charset="0"/>
              </a:rPr>
              <a:t>Norman Rockwell (‘crítico caipira’)</a:t>
            </a:r>
            <a:endParaRPr lang="pt-BR" b="1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5364" name="CaixaDeTexto 6"/>
          <p:cNvSpPr txBox="1">
            <a:spLocks noChangeArrowheads="1"/>
          </p:cNvSpPr>
          <p:nvPr/>
        </p:nvSpPr>
        <p:spPr bwMode="auto">
          <a:xfrm>
            <a:off x="95250" y="4016375"/>
            <a:ext cx="8024813" cy="1320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000" b="1" i="1">
                <a:solidFill>
                  <a:srgbClr val="000099"/>
                </a:solidFill>
                <a:latin typeface="Calibri" pitchFamily="34" charset="0"/>
              </a:rPr>
              <a:t>Em muitos momentos “abriremos parênteses” para outros assuntos dentro do tema principal. Essa tortuosidade não é para complicar. É para reforçarmos e relacionarmos o tema principal com outros assuntos vistos no Passado ou que veremos no Futuro.</a:t>
            </a:r>
          </a:p>
        </p:txBody>
      </p:sp>
      <p:sp>
        <p:nvSpPr>
          <p:cNvPr id="15365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5366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557F3632-CFF4-4923-8330-E611D3E254E9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CaixaDeTexto 8"/>
          <p:cNvSpPr txBox="1">
            <a:spLocks noChangeArrowheads="1"/>
          </p:cNvSpPr>
          <p:nvPr/>
        </p:nvSpPr>
        <p:spPr bwMode="auto">
          <a:xfrm>
            <a:off x="252413" y="620713"/>
            <a:ext cx="2376487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Linha Principal</a:t>
            </a:r>
          </a:p>
        </p:txBody>
      </p:sp>
      <p:sp>
        <p:nvSpPr>
          <p:cNvPr id="24578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24579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153D7D28-300C-4C2C-A926-79E3981F1D72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10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grpSp>
        <p:nvGrpSpPr>
          <p:cNvPr id="24580" name="Group 11"/>
          <p:cNvGrpSpPr>
            <a:grpSpLocks/>
          </p:cNvGrpSpPr>
          <p:nvPr/>
        </p:nvGrpSpPr>
        <p:grpSpPr bwMode="auto">
          <a:xfrm>
            <a:off x="252413" y="1844675"/>
            <a:ext cx="14257337" cy="4752975"/>
            <a:chOff x="159" y="1162"/>
            <a:chExt cx="8981" cy="2994"/>
          </a:xfrm>
        </p:grpSpPr>
        <p:sp>
          <p:nvSpPr>
            <p:cNvPr id="24584" name="AutoShape 5"/>
            <p:cNvSpPr>
              <a:spLocks noChangeArrowheads="1"/>
            </p:cNvSpPr>
            <p:nvPr/>
          </p:nvSpPr>
          <p:spPr bwMode="auto">
            <a:xfrm>
              <a:off x="159" y="1162"/>
              <a:ext cx="953" cy="2994"/>
            </a:xfrm>
            <a:prstGeom prst="can">
              <a:avLst>
                <a:gd name="adj" fmla="val 78541"/>
              </a:avLst>
            </a:prstGeom>
            <a:solidFill>
              <a:srgbClr val="FFFF99"/>
            </a:solidFill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4585" name="AutoShape 6"/>
            <p:cNvSpPr>
              <a:spLocks noChangeArrowheads="1"/>
            </p:cNvSpPr>
            <p:nvPr/>
          </p:nvSpPr>
          <p:spPr bwMode="auto">
            <a:xfrm>
              <a:off x="1021" y="2387"/>
              <a:ext cx="3175" cy="499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4586" name="AutoShape 8"/>
            <p:cNvSpPr>
              <a:spLocks noChangeArrowheads="1"/>
            </p:cNvSpPr>
            <p:nvPr/>
          </p:nvSpPr>
          <p:spPr bwMode="auto">
            <a:xfrm>
              <a:off x="4105" y="2523"/>
              <a:ext cx="5035" cy="227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4581" name="Line 10"/>
          <p:cNvSpPr>
            <a:spLocks noChangeShapeType="1"/>
          </p:cNvSpPr>
          <p:nvPr/>
        </p:nvSpPr>
        <p:spPr bwMode="auto">
          <a:xfrm flipV="1">
            <a:off x="1116013" y="1125538"/>
            <a:ext cx="144462" cy="1150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4582" name="CaixaDeTexto 8"/>
          <p:cNvSpPr txBox="1">
            <a:spLocks noChangeArrowheads="1"/>
          </p:cNvSpPr>
          <p:nvPr/>
        </p:nvSpPr>
        <p:spPr bwMode="auto">
          <a:xfrm>
            <a:off x="4716463" y="5805488"/>
            <a:ext cx="4392612" cy="8318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Lateral móvel </a:t>
            </a:r>
          </a:p>
          <a:p>
            <a:pPr algn="ctr"/>
            <a:r>
              <a:rPr lang="pt-BR" sz="2400" b="1">
                <a:latin typeface="Calibri" pitchFamily="34" charset="0"/>
              </a:rPr>
              <a:t>com 2 diâmetros</a:t>
            </a:r>
          </a:p>
        </p:txBody>
      </p:sp>
      <p:sp>
        <p:nvSpPr>
          <p:cNvPr id="24583" name="Line 12"/>
          <p:cNvSpPr>
            <a:spLocks noChangeShapeType="1"/>
          </p:cNvSpPr>
          <p:nvPr/>
        </p:nvSpPr>
        <p:spPr bwMode="auto">
          <a:xfrm flipV="1">
            <a:off x="7092950" y="4654550"/>
            <a:ext cx="0" cy="1150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CaixaDeTexto 8"/>
          <p:cNvSpPr txBox="1">
            <a:spLocks noChangeArrowheads="1"/>
          </p:cNvSpPr>
          <p:nvPr/>
        </p:nvSpPr>
        <p:spPr bwMode="auto">
          <a:xfrm>
            <a:off x="252413" y="620713"/>
            <a:ext cx="2376487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Linha Principal</a:t>
            </a:r>
          </a:p>
        </p:txBody>
      </p:sp>
      <p:sp>
        <p:nvSpPr>
          <p:cNvPr id="25602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25603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CD77D6A2-C2AE-46FD-A464-80D59A070427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11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grpSp>
        <p:nvGrpSpPr>
          <p:cNvPr id="25604" name="Group 13"/>
          <p:cNvGrpSpPr>
            <a:grpSpLocks/>
          </p:cNvGrpSpPr>
          <p:nvPr/>
        </p:nvGrpSpPr>
        <p:grpSpPr bwMode="auto">
          <a:xfrm>
            <a:off x="252413" y="1844675"/>
            <a:ext cx="14473237" cy="4752975"/>
            <a:chOff x="159" y="1162"/>
            <a:chExt cx="9117" cy="2994"/>
          </a:xfrm>
        </p:grpSpPr>
        <p:sp>
          <p:nvSpPr>
            <p:cNvPr id="25608" name="AutoShape 5"/>
            <p:cNvSpPr>
              <a:spLocks noChangeArrowheads="1"/>
            </p:cNvSpPr>
            <p:nvPr/>
          </p:nvSpPr>
          <p:spPr bwMode="auto">
            <a:xfrm>
              <a:off x="159" y="1162"/>
              <a:ext cx="953" cy="2994"/>
            </a:xfrm>
            <a:prstGeom prst="can">
              <a:avLst>
                <a:gd name="adj" fmla="val 78541"/>
              </a:avLst>
            </a:prstGeom>
            <a:solidFill>
              <a:srgbClr val="FFFF99"/>
            </a:solidFill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609" name="AutoShape 6"/>
            <p:cNvSpPr>
              <a:spLocks noChangeArrowheads="1"/>
            </p:cNvSpPr>
            <p:nvPr/>
          </p:nvSpPr>
          <p:spPr bwMode="auto">
            <a:xfrm>
              <a:off x="1021" y="2387"/>
              <a:ext cx="1724" cy="499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610" name="AutoShape 7"/>
            <p:cNvSpPr>
              <a:spLocks noChangeArrowheads="1"/>
            </p:cNvSpPr>
            <p:nvPr/>
          </p:nvSpPr>
          <p:spPr bwMode="auto">
            <a:xfrm>
              <a:off x="2699" y="2478"/>
              <a:ext cx="1905" cy="317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611" name="AutoShape 8"/>
            <p:cNvSpPr>
              <a:spLocks noChangeArrowheads="1"/>
            </p:cNvSpPr>
            <p:nvPr/>
          </p:nvSpPr>
          <p:spPr bwMode="auto">
            <a:xfrm>
              <a:off x="4559" y="2523"/>
              <a:ext cx="2268" cy="227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612" name="AutoShape 9"/>
            <p:cNvSpPr>
              <a:spLocks noChangeArrowheads="1"/>
            </p:cNvSpPr>
            <p:nvPr/>
          </p:nvSpPr>
          <p:spPr bwMode="auto">
            <a:xfrm>
              <a:off x="6782" y="2568"/>
              <a:ext cx="2494" cy="13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5605" name="Line 10"/>
          <p:cNvSpPr>
            <a:spLocks noChangeShapeType="1"/>
          </p:cNvSpPr>
          <p:nvPr/>
        </p:nvSpPr>
        <p:spPr bwMode="auto">
          <a:xfrm flipV="1">
            <a:off x="1116013" y="1125538"/>
            <a:ext cx="144462" cy="1150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5606" name="CaixaDeTexto 8"/>
          <p:cNvSpPr txBox="1">
            <a:spLocks noChangeArrowheads="1"/>
          </p:cNvSpPr>
          <p:nvPr/>
        </p:nvSpPr>
        <p:spPr bwMode="auto">
          <a:xfrm>
            <a:off x="4716463" y="5805488"/>
            <a:ext cx="4392612" cy="8318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Lateral ‘telescópica’ com 4 diâmetros</a:t>
            </a:r>
          </a:p>
        </p:txBody>
      </p:sp>
      <p:sp>
        <p:nvSpPr>
          <p:cNvPr id="25607" name="Line 12"/>
          <p:cNvSpPr>
            <a:spLocks noChangeShapeType="1"/>
          </p:cNvSpPr>
          <p:nvPr/>
        </p:nvSpPr>
        <p:spPr bwMode="auto">
          <a:xfrm flipV="1">
            <a:off x="7092950" y="4654550"/>
            <a:ext cx="0" cy="1150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aixaDeTexto 8"/>
          <p:cNvSpPr txBox="1">
            <a:spLocks noChangeArrowheads="1"/>
          </p:cNvSpPr>
          <p:nvPr/>
        </p:nvSpPr>
        <p:spPr bwMode="auto">
          <a:xfrm>
            <a:off x="180975" y="2811463"/>
            <a:ext cx="14401800" cy="8334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>
                <a:solidFill>
                  <a:srgbClr val="0033CC"/>
                </a:solidFill>
                <a:latin typeface="Calibri" pitchFamily="34" charset="0"/>
              </a:rPr>
              <a:t>Lateral com 2 Diâmetros</a:t>
            </a:r>
          </a:p>
          <a:p>
            <a:pPr algn="just"/>
            <a:endParaRPr lang="pt-BR" sz="1200" b="1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28674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28675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A80E3C42-965C-4907-9F28-13F468DC75F1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12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26632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1BA0B140-7AAE-4CC3-9C59-D657F333CC55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13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6633" name="CaixaDeTexto 8"/>
          <p:cNvSpPr txBox="1">
            <a:spLocks noChangeArrowheads="1"/>
          </p:cNvSpPr>
          <p:nvPr/>
        </p:nvSpPr>
        <p:spPr bwMode="auto">
          <a:xfrm>
            <a:off x="180975" y="476250"/>
            <a:ext cx="14401800" cy="6308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latin typeface="Calibri" pitchFamily="34" charset="0"/>
              </a:rPr>
              <a:t>Imaginando um sistema com Laterais móveis, o cálculo dos 2 diâmetros pode ser conduzido mediante o </a:t>
            </a:r>
            <a:r>
              <a:rPr lang="pt-BR" sz="2400" b="1">
                <a:solidFill>
                  <a:srgbClr val="0033CC"/>
                </a:solidFill>
                <a:latin typeface="Calibri" pitchFamily="34" charset="0"/>
              </a:rPr>
              <a:t>Método das Tentativas.</a:t>
            </a:r>
          </a:p>
          <a:p>
            <a:pPr algn="just"/>
            <a:r>
              <a:rPr lang="pt-BR" sz="2400" b="1">
                <a:latin typeface="Calibri" pitchFamily="34" charset="0"/>
              </a:rPr>
              <a:t>Bernardo et al. (2006) descrevem bem esse método:</a:t>
            </a:r>
          </a:p>
          <a:p>
            <a:pPr algn="just"/>
            <a:r>
              <a:rPr lang="pt-BR" sz="2400" b="1">
                <a:solidFill>
                  <a:srgbClr val="003300"/>
                </a:solidFill>
                <a:latin typeface="Calibri" pitchFamily="34" charset="0"/>
              </a:rPr>
              <a:t>           Com base no diâmetro teórico, indicar D1 e D2...</a:t>
            </a:r>
          </a:p>
          <a:p>
            <a:pPr algn="just"/>
            <a:r>
              <a:rPr lang="pt-BR" sz="2400" b="1">
                <a:latin typeface="Calibri" pitchFamily="34" charset="0"/>
              </a:rPr>
              <a:t>a) admite-se um trecho inicial de comprimento L1 com o diâmetro maior D1 e um trecho final de comprimento L2 com o diâmetro menor D2.</a:t>
            </a:r>
          </a:p>
          <a:p>
            <a:pPr algn="just"/>
            <a:r>
              <a:rPr lang="pt-BR" sz="2400" b="1">
                <a:latin typeface="Calibri" pitchFamily="34" charset="0"/>
              </a:rPr>
              <a:t>b) determina-se a Hf real observada que ocorreria caso toda Lateral (L) tivesse o diâmetro maior D1.</a:t>
            </a:r>
          </a:p>
          <a:p>
            <a:pPr algn="just"/>
            <a:r>
              <a:rPr lang="pt-BR" sz="2400" b="1">
                <a:latin typeface="Calibri" pitchFamily="34" charset="0"/>
              </a:rPr>
              <a:t>c) determina-se a Hf real observada de L2 caso esse trecho tivesse o diâmetro maior D1.</a:t>
            </a:r>
          </a:p>
          <a:p>
            <a:pPr algn="just"/>
            <a:r>
              <a:rPr lang="pt-BR" sz="2400" b="1">
                <a:latin typeface="Calibri" pitchFamily="34" charset="0"/>
              </a:rPr>
              <a:t>d) determina-se a Hf real observada de L2 com o seu diâmetro correto D2.</a:t>
            </a:r>
          </a:p>
          <a:p>
            <a:pPr algn="just"/>
            <a:r>
              <a:rPr lang="pt-BR" sz="2400" b="1">
                <a:latin typeface="Calibri" pitchFamily="34" charset="0"/>
              </a:rPr>
              <a:t>e) calcula-se a Hf real observada de toda linha como segue: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f) Se a Hf real observada da Lateral &gt; Hf real tolerada, então aumenta L1...</a:t>
            </a:r>
          </a:p>
          <a:p>
            <a:pPr algn="just"/>
            <a:r>
              <a:rPr lang="pt-BR" sz="2400" b="1">
                <a:solidFill>
                  <a:srgbClr val="0033CC"/>
                </a:solidFill>
                <a:latin typeface="Calibri" pitchFamily="34" charset="0"/>
              </a:rPr>
              <a:t>Os cálculos devem se repetir até que Hf real observada da Lateral se aproxime da Hf real tolerada.</a:t>
            </a:r>
          </a:p>
          <a:p>
            <a:pPr algn="just"/>
            <a:endParaRPr lang="pt-BR" sz="2400" b="1">
              <a:solidFill>
                <a:srgbClr val="0033CC"/>
              </a:solidFill>
              <a:latin typeface="Calibri" pitchFamily="34" charset="0"/>
            </a:endParaRPr>
          </a:p>
          <a:p>
            <a:pPr algn="ctr"/>
            <a:r>
              <a:rPr lang="pt-BR" sz="2400" b="1">
                <a:latin typeface="Calibri" pitchFamily="34" charset="0"/>
              </a:rPr>
              <a:t>Obviamente, esse método das tentativas é trabalhoso!!!</a:t>
            </a:r>
          </a:p>
        </p:txBody>
      </p:sp>
      <p:sp>
        <p:nvSpPr>
          <p:cNvPr id="26634" name="Rectangle 6"/>
          <p:cNvSpPr>
            <a:spLocks noChangeArrowheads="1"/>
          </p:cNvSpPr>
          <p:nvPr/>
        </p:nvSpPr>
        <p:spPr bwMode="auto">
          <a:xfrm>
            <a:off x="0" y="1908175"/>
            <a:ext cx="18415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2916238" y="4365625"/>
          <a:ext cx="9048750" cy="657225"/>
        </p:xfrm>
        <a:graphic>
          <a:graphicData uri="http://schemas.openxmlformats.org/presentationml/2006/ole">
            <p:oleObj spid="_x0000_s26630" name="Equation" r:id="rId3" imgW="33528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aixaDeTexto 8"/>
          <p:cNvSpPr txBox="1">
            <a:spLocks noChangeArrowheads="1"/>
          </p:cNvSpPr>
          <p:nvPr/>
        </p:nvSpPr>
        <p:spPr bwMode="auto">
          <a:xfrm>
            <a:off x="180975" y="358775"/>
            <a:ext cx="14401800" cy="26574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latin typeface="Calibri" pitchFamily="34" charset="0"/>
              </a:rPr>
              <a:t>Para contornar esse excesso de esforço, pode-se recorrer a dois métodos: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- Usar métodos computacionais baseados em processo de iteração.</a:t>
            </a:r>
          </a:p>
          <a:p>
            <a:pPr algn="just"/>
            <a:r>
              <a:rPr lang="pt-BR" sz="2400" b="1">
                <a:latin typeface="Calibri" pitchFamily="34" charset="0"/>
              </a:rPr>
              <a:t>Por exemplo: Em planilha eletrônica do Microsoft Excel pode se usar a ferramenta ‘Atingir Meta’ ou ‘Solver’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- Outra opção seria usar o método proposto por Denículi et al. (1992)</a:t>
            </a:r>
          </a:p>
        </p:txBody>
      </p:sp>
      <p:sp>
        <p:nvSpPr>
          <p:cNvPr id="29698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29699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52FA172D-BDB6-417A-AA31-7640389A29AD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14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auto">
          <a:xfrm>
            <a:off x="0" y="2052638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5" name="CaixaDeTexto 8"/>
          <p:cNvSpPr txBox="1">
            <a:spLocks noChangeArrowheads="1"/>
          </p:cNvSpPr>
          <p:nvPr/>
        </p:nvSpPr>
        <p:spPr bwMode="auto">
          <a:xfrm>
            <a:off x="180975" y="358775"/>
            <a:ext cx="14401800" cy="15636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>
                <a:solidFill>
                  <a:srgbClr val="0033CC"/>
                </a:solidFill>
                <a:latin typeface="Calibri" pitchFamily="34" charset="0"/>
              </a:rPr>
              <a:t>Método de Denículi et al. (1992)</a:t>
            </a:r>
          </a:p>
          <a:p>
            <a:pPr algn="just"/>
            <a:endParaRPr lang="pt-BR" sz="1200" b="1">
              <a:solidFill>
                <a:srgbClr val="0033CC"/>
              </a:solidFill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Encontra-se diretamente o segmento da Lateral que terá o menor diâmetro (D2). Esse segmento denomina-se L2 e, obviamente, fica no final da Lateral.</a:t>
            </a:r>
          </a:p>
        </p:txBody>
      </p:sp>
      <p:sp>
        <p:nvSpPr>
          <p:cNvPr id="155656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55657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9FDB637F-EAAD-4F9D-86AF-BAD990F485B3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15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5658" name="Rectangle 6"/>
          <p:cNvSpPr>
            <a:spLocks noChangeArrowheads="1"/>
          </p:cNvSpPr>
          <p:nvPr/>
        </p:nvSpPr>
        <p:spPr bwMode="auto">
          <a:xfrm>
            <a:off x="0" y="2052638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55654" name="Object 6"/>
          <p:cNvGraphicFramePr>
            <a:graphicFrameLocks noChangeAspect="1"/>
          </p:cNvGraphicFramePr>
          <p:nvPr/>
        </p:nvGraphicFramePr>
        <p:xfrm>
          <a:off x="323850" y="2852738"/>
          <a:ext cx="5364163" cy="3392487"/>
        </p:xfrm>
        <a:graphic>
          <a:graphicData uri="http://schemas.openxmlformats.org/presentationml/2006/ole">
            <p:oleObj spid="_x0000_s155654" name="Equation" r:id="rId3" imgW="1612900" imgH="1016000" progId="Equation.3">
              <p:embed/>
            </p:oleObj>
          </a:graphicData>
        </a:graphic>
      </p:graphicFrame>
      <p:sp>
        <p:nvSpPr>
          <p:cNvPr id="155659" name="Line 7"/>
          <p:cNvSpPr>
            <a:spLocks noChangeShapeType="1"/>
          </p:cNvSpPr>
          <p:nvPr/>
        </p:nvSpPr>
        <p:spPr bwMode="auto">
          <a:xfrm>
            <a:off x="6372225" y="1844675"/>
            <a:ext cx="0" cy="5013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5660" name="CaixaDeTexto 8"/>
          <p:cNvSpPr txBox="1">
            <a:spLocks noChangeArrowheads="1"/>
          </p:cNvSpPr>
          <p:nvPr/>
        </p:nvSpPr>
        <p:spPr bwMode="auto">
          <a:xfrm>
            <a:off x="6480175" y="1893888"/>
            <a:ext cx="8101013" cy="4848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>
                <a:latin typeface="Calibri" pitchFamily="34" charset="0"/>
              </a:rPr>
              <a:t>D1: diâmetro comercial imediatamente superior ao diâmetro teórico calculado</a:t>
            </a:r>
          </a:p>
          <a:p>
            <a:endParaRPr lang="pt-BR" sz="2400" b="1">
              <a:latin typeface="Calibri" pitchFamily="34" charset="0"/>
            </a:endParaRPr>
          </a:p>
          <a:p>
            <a:r>
              <a:rPr lang="pt-BR" sz="2400" b="1">
                <a:latin typeface="Calibri" pitchFamily="34" charset="0"/>
              </a:rPr>
              <a:t>D2: diâmetro comercial imediatamente inferior ao diâmetro teórico calculado</a:t>
            </a:r>
          </a:p>
          <a:p>
            <a:endParaRPr lang="pt-BR" sz="2400" b="1">
              <a:latin typeface="Calibri" pitchFamily="34" charset="0"/>
            </a:endParaRPr>
          </a:p>
          <a:p>
            <a:r>
              <a:rPr lang="pt-BR" sz="2400" b="1">
                <a:latin typeface="Calibri" pitchFamily="34" charset="0"/>
              </a:rPr>
              <a:t>m: expoente da vazão na eq. de perda de carga adotada</a:t>
            </a:r>
          </a:p>
          <a:p>
            <a:endParaRPr lang="pt-BR" sz="2400" b="1">
              <a:latin typeface="Calibri" pitchFamily="34" charset="0"/>
            </a:endParaRPr>
          </a:p>
          <a:p>
            <a:r>
              <a:rPr lang="pt-BR" sz="2400" b="1">
                <a:latin typeface="Calibri" pitchFamily="34" charset="0"/>
              </a:rPr>
              <a:t>n: expoente do diâmetro na eq. de perda de carga adotada</a:t>
            </a:r>
          </a:p>
          <a:p>
            <a:endParaRPr lang="pt-BR" sz="2400" b="1">
              <a:latin typeface="Calibri" pitchFamily="34" charset="0"/>
            </a:endParaRPr>
          </a:p>
          <a:p>
            <a:r>
              <a:rPr lang="pt-BR" sz="2400" b="1">
                <a:latin typeface="Calibri" pitchFamily="34" charset="0"/>
              </a:rPr>
              <a:t>L: comprimento total da Lateral</a:t>
            </a:r>
          </a:p>
          <a:p>
            <a:endParaRPr lang="pt-BR" sz="2400" b="1">
              <a:latin typeface="Calibri" pitchFamily="34" charset="0"/>
            </a:endParaRPr>
          </a:p>
          <a:p>
            <a:r>
              <a:rPr lang="pt-BR" sz="2400" b="1">
                <a:latin typeface="Calibri" pitchFamily="34" charset="0"/>
              </a:rPr>
              <a:t>Dc: diâmetro teórico calculado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CaixaDeTexto 8"/>
          <p:cNvSpPr txBox="1">
            <a:spLocks noChangeArrowheads="1"/>
          </p:cNvSpPr>
          <p:nvPr/>
        </p:nvSpPr>
        <p:spPr bwMode="auto">
          <a:xfrm>
            <a:off x="252413" y="620713"/>
            <a:ext cx="2376487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Linha Principal</a:t>
            </a:r>
          </a:p>
        </p:txBody>
      </p:sp>
      <p:sp>
        <p:nvSpPr>
          <p:cNvPr id="156674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56675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1F07CD2F-42E1-48DD-8C7F-7DEB150B1A13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16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6676" name="AutoShape 5"/>
          <p:cNvSpPr>
            <a:spLocks noChangeArrowheads="1"/>
          </p:cNvSpPr>
          <p:nvPr/>
        </p:nvSpPr>
        <p:spPr bwMode="auto">
          <a:xfrm>
            <a:off x="252413" y="1844675"/>
            <a:ext cx="1512887" cy="4752975"/>
          </a:xfrm>
          <a:prstGeom prst="can">
            <a:avLst>
              <a:gd name="adj" fmla="val 78541"/>
            </a:avLst>
          </a:prstGeom>
          <a:solidFill>
            <a:srgbClr val="FFFF99"/>
          </a:solidFill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6677" name="AutoShape 6"/>
          <p:cNvSpPr>
            <a:spLocks noChangeArrowheads="1"/>
          </p:cNvSpPr>
          <p:nvPr/>
        </p:nvSpPr>
        <p:spPr bwMode="auto">
          <a:xfrm>
            <a:off x="1620838" y="3789363"/>
            <a:ext cx="5040312" cy="7921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6678" name="AutoShape 7"/>
          <p:cNvSpPr>
            <a:spLocks noChangeArrowheads="1"/>
          </p:cNvSpPr>
          <p:nvPr/>
        </p:nvSpPr>
        <p:spPr bwMode="auto">
          <a:xfrm>
            <a:off x="6516688" y="4005263"/>
            <a:ext cx="7993062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6679" name="Line 8"/>
          <p:cNvSpPr>
            <a:spLocks noChangeShapeType="1"/>
          </p:cNvSpPr>
          <p:nvPr/>
        </p:nvSpPr>
        <p:spPr bwMode="auto">
          <a:xfrm flipV="1">
            <a:off x="1116013" y="1125538"/>
            <a:ext cx="144462" cy="1150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6680" name="CaixaDeTexto 8"/>
          <p:cNvSpPr txBox="1">
            <a:spLocks noChangeArrowheads="1"/>
          </p:cNvSpPr>
          <p:nvPr/>
        </p:nvSpPr>
        <p:spPr bwMode="auto">
          <a:xfrm>
            <a:off x="2339975" y="4868863"/>
            <a:ext cx="4392613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L1, D1</a:t>
            </a:r>
          </a:p>
        </p:txBody>
      </p:sp>
      <p:sp>
        <p:nvSpPr>
          <p:cNvPr id="156681" name="CaixaDeTexto 8"/>
          <p:cNvSpPr txBox="1">
            <a:spLocks noChangeArrowheads="1"/>
          </p:cNvSpPr>
          <p:nvPr/>
        </p:nvSpPr>
        <p:spPr bwMode="auto">
          <a:xfrm>
            <a:off x="9180513" y="4868863"/>
            <a:ext cx="4392612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L2, D2</a:t>
            </a:r>
          </a:p>
        </p:txBody>
      </p:sp>
      <p:sp>
        <p:nvSpPr>
          <p:cNvPr id="156682" name="CaixaDeTexto 8"/>
          <p:cNvSpPr txBox="1">
            <a:spLocks noChangeArrowheads="1"/>
          </p:cNvSpPr>
          <p:nvPr/>
        </p:nvSpPr>
        <p:spPr bwMode="auto">
          <a:xfrm>
            <a:off x="4860925" y="1341438"/>
            <a:ext cx="4392613" cy="8318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Como L = L1 + L2</a:t>
            </a:r>
          </a:p>
          <a:p>
            <a:pPr algn="ctr"/>
            <a:r>
              <a:rPr lang="pt-BR" sz="2400" b="1">
                <a:latin typeface="Calibri" pitchFamily="34" charset="0"/>
              </a:rPr>
              <a:t>L1 = L – L1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00" name="CaixaDeTexto 8"/>
          <p:cNvSpPr txBox="1">
            <a:spLocks noChangeArrowheads="1"/>
          </p:cNvSpPr>
          <p:nvPr/>
        </p:nvSpPr>
        <p:spPr bwMode="auto">
          <a:xfrm>
            <a:off x="180975" y="358775"/>
            <a:ext cx="14401800" cy="33893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>
                <a:solidFill>
                  <a:srgbClr val="0033CC"/>
                </a:solidFill>
                <a:latin typeface="Calibri" pitchFamily="34" charset="0"/>
              </a:rPr>
              <a:t>Perda de Carga em Lateral com 2 Diâmetros</a:t>
            </a:r>
          </a:p>
          <a:p>
            <a:pPr algn="just"/>
            <a:endParaRPr lang="pt-BR" sz="1200" b="1">
              <a:solidFill>
                <a:srgbClr val="0033CC"/>
              </a:solidFill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Quando se adota 2 ou mais diâmetros deve-se atentar para as alterações no cálculo da Hf real observada e também no cálculo da Hf média.</a:t>
            </a:r>
          </a:p>
          <a:p>
            <a:pPr algn="just"/>
            <a:r>
              <a:rPr lang="pt-BR" sz="2400" b="1">
                <a:latin typeface="Calibri" pitchFamily="34" charset="0"/>
              </a:rPr>
              <a:t>Quando se tem mais de 2 diâmetros o método usado para avaliar a Hf real observada é o trecho a trecho.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Se a Lateral tiver exatamente 2 diâmetros, pode-se adotar a seguinte equação: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</p:txBody>
      </p:sp>
      <p:sp>
        <p:nvSpPr>
          <p:cNvPr id="140301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40302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778DAB23-DD97-4635-AC61-1478893EBFA6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17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40303" name="Rectangle 5"/>
          <p:cNvSpPr>
            <a:spLocks noChangeArrowheads="1"/>
          </p:cNvSpPr>
          <p:nvPr/>
        </p:nvSpPr>
        <p:spPr bwMode="auto">
          <a:xfrm>
            <a:off x="0" y="2052638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40304" name="Rectangle 10"/>
          <p:cNvSpPr>
            <a:spLocks noChangeArrowheads="1"/>
          </p:cNvSpPr>
          <p:nvPr/>
        </p:nvSpPr>
        <p:spPr bwMode="auto">
          <a:xfrm>
            <a:off x="0" y="3100388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40305" name="Rectangle 12"/>
          <p:cNvSpPr>
            <a:spLocks noChangeArrowheads="1"/>
          </p:cNvSpPr>
          <p:nvPr/>
        </p:nvSpPr>
        <p:spPr bwMode="auto">
          <a:xfrm>
            <a:off x="0" y="3100388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40299" name="Object 11"/>
          <p:cNvGraphicFramePr>
            <a:graphicFrameLocks noChangeAspect="1"/>
          </p:cNvGraphicFramePr>
          <p:nvPr/>
        </p:nvGraphicFramePr>
        <p:xfrm>
          <a:off x="2916238" y="3429000"/>
          <a:ext cx="9048750" cy="657225"/>
        </p:xfrm>
        <a:graphic>
          <a:graphicData uri="http://schemas.openxmlformats.org/presentationml/2006/ole">
            <p:oleObj spid="_x0000_s140299" name="Equation" r:id="rId3" imgW="3352800" imgH="241300" progId="Equation.3">
              <p:embed/>
            </p:oleObj>
          </a:graphicData>
        </a:graphic>
      </p:graphicFrame>
      <p:sp>
        <p:nvSpPr>
          <p:cNvPr id="140306" name="CaixaDeTexto 8"/>
          <p:cNvSpPr txBox="1">
            <a:spLocks noChangeArrowheads="1"/>
          </p:cNvSpPr>
          <p:nvPr/>
        </p:nvSpPr>
        <p:spPr bwMode="auto">
          <a:xfrm>
            <a:off x="2016125" y="5589588"/>
            <a:ext cx="100457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solidFill>
                  <a:srgbClr val="0033CC"/>
                </a:solidFill>
                <a:latin typeface="Calibri" pitchFamily="34" charset="0"/>
              </a:rPr>
              <a:t>De onde surge essa equação?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58722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0289BEE5-3720-42FA-BEE9-22F99BFE3AAE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18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8723" name="AutoShape 5"/>
          <p:cNvSpPr>
            <a:spLocks noChangeArrowheads="1"/>
          </p:cNvSpPr>
          <p:nvPr/>
        </p:nvSpPr>
        <p:spPr bwMode="auto">
          <a:xfrm>
            <a:off x="1979613" y="5730875"/>
            <a:ext cx="12204700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8724" name="CaixaDeTexto 8"/>
          <p:cNvSpPr txBox="1">
            <a:spLocks noChangeArrowheads="1"/>
          </p:cNvSpPr>
          <p:nvPr/>
        </p:nvSpPr>
        <p:spPr bwMode="auto">
          <a:xfrm>
            <a:off x="180975" y="620713"/>
            <a:ext cx="14112875" cy="1927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solidFill>
                  <a:srgbClr val="0033CC"/>
                </a:solidFill>
                <a:latin typeface="Calibri" pitchFamily="34" charset="0"/>
              </a:rPr>
              <a:t>Lembremos antes do Fator F de Christiansen... E observemos uma Lateral com 1 diâmetro...</a:t>
            </a:r>
          </a:p>
          <a:p>
            <a:pPr algn="just"/>
            <a:endParaRPr lang="pt-BR" sz="2400" b="1">
              <a:solidFill>
                <a:srgbClr val="0033CC"/>
              </a:solidFill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O fator F é válido quando se tem vazão uniformemente decrescente na tubulação até que a vazão do último trecho seja igual à vazão de apenas uma saída (vazão unitária).</a:t>
            </a:r>
          </a:p>
          <a:p>
            <a:pPr algn="just"/>
            <a:r>
              <a:rPr lang="pt-BR" sz="2400" b="1">
                <a:latin typeface="Calibri" pitchFamily="34" charset="0"/>
              </a:rPr>
              <a:t>Se não tivermos esse padrão de decréscimo da QLL não temos como usar o fator F de forma direta...</a:t>
            </a:r>
          </a:p>
        </p:txBody>
      </p:sp>
      <p:sp>
        <p:nvSpPr>
          <p:cNvPr id="158725" name="Oval 8"/>
          <p:cNvSpPr>
            <a:spLocks noChangeArrowheads="1"/>
          </p:cNvSpPr>
          <p:nvPr/>
        </p:nvSpPr>
        <p:spPr bwMode="auto">
          <a:xfrm>
            <a:off x="612775" y="5229225"/>
            <a:ext cx="1474788" cy="13716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8726" name="Line 9"/>
          <p:cNvSpPr>
            <a:spLocks noChangeShapeType="1"/>
          </p:cNvSpPr>
          <p:nvPr/>
        </p:nvSpPr>
        <p:spPr bwMode="auto">
          <a:xfrm flipV="1">
            <a:off x="3598863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27" name="Line 10"/>
          <p:cNvSpPr>
            <a:spLocks noChangeShapeType="1"/>
          </p:cNvSpPr>
          <p:nvPr/>
        </p:nvSpPr>
        <p:spPr bwMode="auto">
          <a:xfrm flipV="1">
            <a:off x="2735263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28" name="Line 11"/>
          <p:cNvSpPr>
            <a:spLocks noChangeShapeType="1"/>
          </p:cNvSpPr>
          <p:nvPr/>
        </p:nvSpPr>
        <p:spPr bwMode="auto">
          <a:xfrm flipV="1">
            <a:off x="4462463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29" name="Line 12"/>
          <p:cNvSpPr>
            <a:spLocks noChangeShapeType="1"/>
          </p:cNvSpPr>
          <p:nvPr/>
        </p:nvSpPr>
        <p:spPr bwMode="auto">
          <a:xfrm flipV="1">
            <a:off x="5327650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0" name="Line 13"/>
          <p:cNvSpPr>
            <a:spLocks noChangeShapeType="1"/>
          </p:cNvSpPr>
          <p:nvPr/>
        </p:nvSpPr>
        <p:spPr bwMode="auto">
          <a:xfrm flipV="1">
            <a:off x="6191250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1" name="Line 14"/>
          <p:cNvSpPr>
            <a:spLocks noChangeShapeType="1"/>
          </p:cNvSpPr>
          <p:nvPr/>
        </p:nvSpPr>
        <p:spPr bwMode="auto">
          <a:xfrm flipV="1">
            <a:off x="7054850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2" name="Line 15"/>
          <p:cNvSpPr>
            <a:spLocks noChangeShapeType="1"/>
          </p:cNvSpPr>
          <p:nvPr/>
        </p:nvSpPr>
        <p:spPr bwMode="auto">
          <a:xfrm flipV="1">
            <a:off x="7918450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3" name="Line 16"/>
          <p:cNvSpPr>
            <a:spLocks noChangeShapeType="1"/>
          </p:cNvSpPr>
          <p:nvPr/>
        </p:nvSpPr>
        <p:spPr bwMode="auto">
          <a:xfrm flipV="1">
            <a:off x="8783638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4" name="Line 17"/>
          <p:cNvSpPr>
            <a:spLocks noChangeShapeType="1"/>
          </p:cNvSpPr>
          <p:nvPr/>
        </p:nvSpPr>
        <p:spPr bwMode="auto">
          <a:xfrm flipV="1">
            <a:off x="9647238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5" name="Line 18"/>
          <p:cNvSpPr>
            <a:spLocks noChangeShapeType="1"/>
          </p:cNvSpPr>
          <p:nvPr/>
        </p:nvSpPr>
        <p:spPr bwMode="auto">
          <a:xfrm flipV="1">
            <a:off x="10512425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6" name="Line 19"/>
          <p:cNvSpPr>
            <a:spLocks noChangeShapeType="1"/>
          </p:cNvSpPr>
          <p:nvPr/>
        </p:nvSpPr>
        <p:spPr bwMode="auto">
          <a:xfrm flipV="1">
            <a:off x="11376025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7" name="Line 20"/>
          <p:cNvSpPr>
            <a:spLocks noChangeShapeType="1"/>
          </p:cNvSpPr>
          <p:nvPr/>
        </p:nvSpPr>
        <p:spPr bwMode="auto">
          <a:xfrm flipV="1">
            <a:off x="12241213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8" name="Line 21"/>
          <p:cNvSpPr>
            <a:spLocks noChangeShapeType="1"/>
          </p:cNvSpPr>
          <p:nvPr/>
        </p:nvSpPr>
        <p:spPr bwMode="auto">
          <a:xfrm flipV="1">
            <a:off x="13104813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39" name="Line 22"/>
          <p:cNvSpPr>
            <a:spLocks noChangeShapeType="1"/>
          </p:cNvSpPr>
          <p:nvPr/>
        </p:nvSpPr>
        <p:spPr bwMode="auto">
          <a:xfrm flipV="1">
            <a:off x="13968413" y="4794250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8740" name="CaixaDeTexto 8"/>
          <p:cNvSpPr txBox="1">
            <a:spLocks noChangeArrowheads="1"/>
          </p:cNvSpPr>
          <p:nvPr/>
        </p:nvSpPr>
        <p:spPr bwMode="auto">
          <a:xfrm>
            <a:off x="1293813" y="3354388"/>
            <a:ext cx="208915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qA x 14</a:t>
            </a:r>
          </a:p>
        </p:txBody>
      </p:sp>
      <p:sp>
        <p:nvSpPr>
          <p:cNvPr id="158741" name="CaixaDeTexto 8"/>
          <p:cNvSpPr txBox="1">
            <a:spLocks noChangeArrowheads="1"/>
          </p:cNvSpPr>
          <p:nvPr/>
        </p:nvSpPr>
        <p:spPr bwMode="auto">
          <a:xfrm>
            <a:off x="12599988" y="3282950"/>
            <a:ext cx="1801812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qA x 1</a:t>
            </a:r>
          </a:p>
        </p:txBody>
      </p:sp>
      <p:sp>
        <p:nvSpPr>
          <p:cNvPr id="158742" name="Line 25"/>
          <p:cNvSpPr>
            <a:spLocks noChangeShapeType="1"/>
          </p:cNvSpPr>
          <p:nvPr/>
        </p:nvSpPr>
        <p:spPr bwMode="auto">
          <a:xfrm>
            <a:off x="13536613" y="3859213"/>
            <a:ext cx="0" cy="2087562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8743" name="Line 26"/>
          <p:cNvSpPr>
            <a:spLocks noChangeShapeType="1"/>
          </p:cNvSpPr>
          <p:nvPr/>
        </p:nvSpPr>
        <p:spPr bwMode="auto">
          <a:xfrm>
            <a:off x="2303463" y="3859213"/>
            <a:ext cx="0" cy="2087562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8744" name="CaixaDeTexto 8"/>
          <p:cNvSpPr txBox="1">
            <a:spLocks noChangeArrowheads="1"/>
          </p:cNvSpPr>
          <p:nvPr/>
        </p:nvSpPr>
        <p:spPr bwMode="auto">
          <a:xfrm>
            <a:off x="9069388" y="3282950"/>
            <a:ext cx="1801812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qA x 5</a:t>
            </a:r>
          </a:p>
        </p:txBody>
      </p:sp>
      <p:sp>
        <p:nvSpPr>
          <p:cNvPr id="158745" name="Line 28"/>
          <p:cNvSpPr>
            <a:spLocks noChangeShapeType="1"/>
          </p:cNvSpPr>
          <p:nvPr/>
        </p:nvSpPr>
        <p:spPr bwMode="auto">
          <a:xfrm>
            <a:off x="10006013" y="3859213"/>
            <a:ext cx="0" cy="2087562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CaixaDeTexto 8"/>
          <p:cNvSpPr txBox="1">
            <a:spLocks noChangeArrowheads="1"/>
          </p:cNvSpPr>
          <p:nvPr/>
        </p:nvSpPr>
        <p:spPr bwMode="auto">
          <a:xfrm>
            <a:off x="107950" y="1628775"/>
            <a:ext cx="2376488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Linha Principal</a:t>
            </a:r>
          </a:p>
        </p:txBody>
      </p:sp>
      <p:sp>
        <p:nvSpPr>
          <p:cNvPr id="159746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59747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658E7233-3C95-466B-B68D-772D828659B7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19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9748" name="AutoShape 6"/>
          <p:cNvSpPr>
            <a:spLocks noChangeArrowheads="1"/>
          </p:cNvSpPr>
          <p:nvPr/>
        </p:nvSpPr>
        <p:spPr bwMode="auto">
          <a:xfrm>
            <a:off x="1620838" y="3789363"/>
            <a:ext cx="5040312" cy="7921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9749" name="AutoShape 7"/>
          <p:cNvSpPr>
            <a:spLocks noChangeArrowheads="1"/>
          </p:cNvSpPr>
          <p:nvPr/>
        </p:nvSpPr>
        <p:spPr bwMode="auto">
          <a:xfrm>
            <a:off x="6516688" y="4005263"/>
            <a:ext cx="7345362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9750" name="Line 8"/>
          <p:cNvSpPr>
            <a:spLocks noChangeShapeType="1"/>
          </p:cNvSpPr>
          <p:nvPr/>
        </p:nvSpPr>
        <p:spPr bwMode="auto">
          <a:xfrm flipH="1" flipV="1">
            <a:off x="468313" y="2205038"/>
            <a:ext cx="0" cy="1150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51" name="CaixaDeTexto 8"/>
          <p:cNvSpPr txBox="1">
            <a:spLocks noChangeArrowheads="1"/>
          </p:cNvSpPr>
          <p:nvPr/>
        </p:nvSpPr>
        <p:spPr bwMode="auto">
          <a:xfrm>
            <a:off x="2339975" y="4868863"/>
            <a:ext cx="4392613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L1, D1</a:t>
            </a:r>
          </a:p>
        </p:txBody>
      </p:sp>
      <p:sp>
        <p:nvSpPr>
          <p:cNvPr id="159752" name="CaixaDeTexto 8"/>
          <p:cNvSpPr txBox="1">
            <a:spLocks noChangeArrowheads="1"/>
          </p:cNvSpPr>
          <p:nvPr/>
        </p:nvSpPr>
        <p:spPr bwMode="auto">
          <a:xfrm>
            <a:off x="9180513" y="4868863"/>
            <a:ext cx="4392612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L2, D2</a:t>
            </a:r>
          </a:p>
        </p:txBody>
      </p:sp>
      <p:sp>
        <p:nvSpPr>
          <p:cNvPr id="159753" name="CaixaDeTexto 8"/>
          <p:cNvSpPr txBox="1">
            <a:spLocks noChangeArrowheads="1"/>
          </p:cNvSpPr>
          <p:nvPr/>
        </p:nvSpPr>
        <p:spPr bwMode="auto">
          <a:xfrm>
            <a:off x="3348038" y="765175"/>
            <a:ext cx="10945812" cy="11969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solidFill>
                  <a:srgbClr val="0033CC"/>
                </a:solidFill>
                <a:latin typeface="Calibri" pitchFamily="34" charset="0"/>
              </a:rPr>
              <a:t>Agora observemos nossa Lateral com 2 diâmetros...</a:t>
            </a:r>
          </a:p>
          <a:p>
            <a:pPr algn="just"/>
            <a:r>
              <a:rPr lang="pt-BR" sz="2400" b="1">
                <a:solidFill>
                  <a:srgbClr val="0033CC"/>
                </a:solidFill>
                <a:latin typeface="Calibri" pitchFamily="34" charset="0"/>
              </a:rPr>
              <a:t>Temos esse padrão em L1?</a:t>
            </a:r>
          </a:p>
          <a:p>
            <a:pPr algn="just"/>
            <a:r>
              <a:rPr lang="pt-BR" sz="2400" b="1">
                <a:solidFill>
                  <a:srgbClr val="0033CC"/>
                </a:solidFill>
                <a:latin typeface="Calibri" pitchFamily="34" charset="0"/>
              </a:rPr>
              <a:t>Temos esse padrão em L2?</a:t>
            </a:r>
          </a:p>
        </p:txBody>
      </p:sp>
      <p:sp>
        <p:nvSpPr>
          <p:cNvPr id="159754" name="Line 13"/>
          <p:cNvSpPr>
            <a:spLocks noChangeShapeType="1"/>
          </p:cNvSpPr>
          <p:nvPr/>
        </p:nvSpPr>
        <p:spPr bwMode="auto">
          <a:xfrm flipV="1">
            <a:off x="3348038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55" name="Line 14"/>
          <p:cNvSpPr>
            <a:spLocks noChangeShapeType="1"/>
          </p:cNvSpPr>
          <p:nvPr/>
        </p:nvSpPr>
        <p:spPr bwMode="auto">
          <a:xfrm flipV="1">
            <a:off x="2484438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56" name="Line 15"/>
          <p:cNvSpPr>
            <a:spLocks noChangeShapeType="1"/>
          </p:cNvSpPr>
          <p:nvPr/>
        </p:nvSpPr>
        <p:spPr bwMode="auto">
          <a:xfrm flipV="1">
            <a:off x="4211638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57" name="Line 16"/>
          <p:cNvSpPr>
            <a:spLocks noChangeShapeType="1"/>
          </p:cNvSpPr>
          <p:nvPr/>
        </p:nvSpPr>
        <p:spPr bwMode="auto">
          <a:xfrm flipV="1">
            <a:off x="5076825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58" name="Line 17"/>
          <p:cNvSpPr>
            <a:spLocks noChangeShapeType="1"/>
          </p:cNvSpPr>
          <p:nvPr/>
        </p:nvSpPr>
        <p:spPr bwMode="auto">
          <a:xfrm flipV="1">
            <a:off x="5940425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59" name="Line 18"/>
          <p:cNvSpPr>
            <a:spLocks noChangeShapeType="1"/>
          </p:cNvSpPr>
          <p:nvPr/>
        </p:nvSpPr>
        <p:spPr bwMode="auto">
          <a:xfrm flipV="1">
            <a:off x="6804025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60" name="Line 19"/>
          <p:cNvSpPr>
            <a:spLocks noChangeShapeType="1"/>
          </p:cNvSpPr>
          <p:nvPr/>
        </p:nvSpPr>
        <p:spPr bwMode="auto">
          <a:xfrm flipV="1">
            <a:off x="7667625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61" name="Line 20"/>
          <p:cNvSpPr>
            <a:spLocks noChangeShapeType="1"/>
          </p:cNvSpPr>
          <p:nvPr/>
        </p:nvSpPr>
        <p:spPr bwMode="auto">
          <a:xfrm flipV="1">
            <a:off x="8532813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62" name="Line 21"/>
          <p:cNvSpPr>
            <a:spLocks noChangeShapeType="1"/>
          </p:cNvSpPr>
          <p:nvPr/>
        </p:nvSpPr>
        <p:spPr bwMode="auto">
          <a:xfrm flipV="1">
            <a:off x="9396413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63" name="Line 22"/>
          <p:cNvSpPr>
            <a:spLocks noChangeShapeType="1"/>
          </p:cNvSpPr>
          <p:nvPr/>
        </p:nvSpPr>
        <p:spPr bwMode="auto">
          <a:xfrm flipV="1">
            <a:off x="10261600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64" name="Line 23"/>
          <p:cNvSpPr>
            <a:spLocks noChangeShapeType="1"/>
          </p:cNvSpPr>
          <p:nvPr/>
        </p:nvSpPr>
        <p:spPr bwMode="auto">
          <a:xfrm flipV="1">
            <a:off x="11125200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65" name="Line 24"/>
          <p:cNvSpPr>
            <a:spLocks noChangeShapeType="1"/>
          </p:cNvSpPr>
          <p:nvPr/>
        </p:nvSpPr>
        <p:spPr bwMode="auto">
          <a:xfrm flipV="1">
            <a:off x="11990388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66" name="Line 25"/>
          <p:cNvSpPr>
            <a:spLocks noChangeShapeType="1"/>
          </p:cNvSpPr>
          <p:nvPr/>
        </p:nvSpPr>
        <p:spPr bwMode="auto">
          <a:xfrm flipV="1">
            <a:off x="12853988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67" name="Line 26"/>
          <p:cNvSpPr>
            <a:spLocks noChangeShapeType="1"/>
          </p:cNvSpPr>
          <p:nvPr/>
        </p:nvSpPr>
        <p:spPr bwMode="auto">
          <a:xfrm flipV="1">
            <a:off x="13717588" y="29241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9768" name="Oval 27"/>
          <p:cNvSpPr>
            <a:spLocks noChangeArrowheads="1"/>
          </p:cNvSpPr>
          <p:nvPr/>
        </p:nvSpPr>
        <p:spPr bwMode="auto">
          <a:xfrm>
            <a:off x="38100" y="3354388"/>
            <a:ext cx="1798638" cy="1587500"/>
          </a:xfrm>
          <a:prstGeom prst="ellipse">
            <a:avLst/>
          </a:prstGeom>
          <a:solidFill>
            <a:srgbClr val="FFFF99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pt-BR" smtClean="0"/>
              <a:t>CCA039 - Irrigação e Drenagem. Tales Miler Soares - UFRB/CCAAB/NEAS</a:t>
            </a:r>
          </a:p>
        </p:txBody>
      </p:sp>
      <p:sp>
        <p:nvSpPr>
          <p:cNvPr id="163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pt-BR" smtClean="0"/>
              <a:t>p.</a:t>
            </a:r>
            <a:fld id="{FB532C40-2F12-4DC1-AB47-2965C09B88A8}" type="slidenum">
              <a:rPr lang="pt-BR" smtClean="0"/>
              <a:pPr/>
              <a:t>2</a:t>
            </a:fld>
            <a:endParaRPr lang="pt-BR" smtClean="0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174625" y="2500313"/>
            <a:ext cx="144764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1800" b="1"/>
              <a:t>A eventual citação de empresas e instituições nesta apresentação não tem qualquer sentido de marketing, patrocínio ou depreciação...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60770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A47B1E59-73B4-4B20-A228-1DC92E8FB635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20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60771" name="AutoShape 6"/>
          <p:cNvSpPr>
            <a:spLocks noChangeArrowheads="1"/>
          </p:cNvSpPr>
          <p:nvPr/>
        </p:nvSpPr>
        <p:spPr bwMode="auto">
          <a:xfrm>
            <a:off x="2341563" y="5516563"/>
            <a:ext cx="5040312" cy="7921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0772" name="Line 13"/>
          <p:cNvSpPr>
            <a:spLocks noChangeShapeType="1"/>
          </p:cNvSpPr>
          <p:nvPr/>
        </p:nvSpPr>
        <p:spPr bwMode="auto">
          <a:xfrm flipV="1">
            <a:off x="4068763" y="46513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73" name="Line 14"/>
          <p:cNvSpPr>
            <a:spLocks noChangeShapeType="1"/>
          </p:cNvSpPr>
          <p:nvPr/>
        </p:nvSpPr>
        <p:spPr bwMode="auto">
          <a:xfrm flipV="1">
            <a:off x="3205163" y="46513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74" name="Line 15"/>
          <p:cNvSpPr>
            <a:spLocks noChangeShapeType="1"/>
          </p:cNvSpPr>
          <p:nvPr/>
        </p:nvSpPr>
        <p:spPr bwMode="auto">
          <a:xfrm flipV="1">
            <a:off x="4932363" y="46513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75" name="Line 16"/>
          <p:cNvSpPr>
            <a:spLocks noChangeShapeType="1"/>
          </p:cNvSpPr>
          <p:nvPr/>
        </p:nvSpPr>
        <p:spPr bwMode="auto">
          <a:xfrm flipV="1">
            <a:off x="5797550" y="46513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76" name="Line 17"/>
          <p:cNvSpPr>
            <a:spLocks noChangeShapeType="1"/>
          </p:cNvSpPr>
          <p:nvPr/>
        </p:nvSpPr>
        <p:spPr bwMode="auto">
          <a:xfrm flipV="1">
            <a:off x="6661150" y="4651375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77" name="Oval 27"/>
          <p:cNvSpPr>
            <a:spLocks noChangeArrowheads="1"/>
          </p:cNvSpPr>
          <p:nvPr/>
        </p:nvSpPr>
        <p:spPr bwMode="auto">
          <a:xfrm>
            <a:off x="758825" y="5081588"/>
            <a:ext cx="1798638" cy="1587500"/>
          </a:xfrm>
          <a:prstGeom prst="ellipse">
            <a:avLst/>
          </a:prstGeom>
          <a:solidFill>
            <a:srgbClr val="FFFF99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0778" name="CaixaDeTexto 8"/>
          <p:cNvSpPr txBox="1">
            <a:spLocks noChangeArrowheads="1"/>
          </p:cNvSpPr>
          <p:nvPr/>
        </p:nvSpPr>
        <p:spPr bwMode="auto">
          <a:xfrm>
            <a:off x="1836738" y="765175"/>
            <a:ext cx="23764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14 x qA</a:t>
            </a:r>
          </a:p>
        </p:txBody>
      </p:sp>
      <p:sp>
        <p:nvSpPr>
          <p:cNvPr id="160779" name="Line 27"/>
          <p:cNvSpPr>
            <a:spLocks noChangeShapeType="1"/>
          </p:cNvSpPr>
          <p:nvPr/>
        </p:nvSpPr>
        <p:spPr bwMode="auto">
          <a:xfrm>
            <a:off x="2700338" y="1196975"/>
            <a:ext cx="0" cy="4535488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80" name="CaixaDeTexto 8"/>
          <p:cNvSpPr txBox="1">
            <a:spLocks noChangeArrowheads="1"/>
          </p:cNvSpPr>
          <p:nvPr/>
        </p:nvSpPr>
        <p:spPr bwMode="auto">
          <a:xfrm>
            <a:off x="3205163" y="1268413"/>
            <a:ext cx="23764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13 x qA</a:t>
            </a:r>
          </a:p>
        </p:txBody>
      </p:sp>
      <p:sp>
        <p:nvSpPr>
          <p:cNvPr id="160781" name="Line 29"/>
          <p:cNvSpPr>
            <a:spLocks noChangeShapeType="1"/>
          </p:cNvSpPr>
          <p:nvPr/>
        </p:nvSpPr>
        <p:spPr bwMode="auto">
          <a:xfrm>
            <a:off x="3636963" y="1700213"/>
            <a:ext cx="0" cy="403225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82" name="CaixaDeTexto 8"/>
          <p:cNvSpPr txBox="1">
            <a:spLocks noChangeArrowheads="1"/>
          </p:cNvSpPr>
          <p:nvPr/>
        </p:nvSpPr>
        <p:spPr bwMode="auto">
          <a:xfrm>
            <a:off x="3925888" y="1773238"/>
            <a:ext cx="23764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12 x qA</a:t>
            </a:r>
          </a:p>
        </p:txBody>
      </p:sp>
      <p:sp>
        <p:nvSpPr>
          <p:cNvPr id="160783" name="Line 31"/>
          <p:cNvSpPr>
            <a:spLocks noChangeShapeType="1"/>
          </p:cNvSpPr>
          <p:nvPr/>
        </p:nvSpPr>
        <p:spPr bwMode="auto">
          <a:xfrm>
            <a:off x="4500563" y="2205038"/>
            <a:ext cx="0" cy="352742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84" name="CaixaDeTexto 8"/>
          <p:cNvSpPr txBox="1">
            <a:spLocks noChangeArrowheads="1"/>
          </p:cNvSpPr>
          <p:nvPr/>
        </p:nvSpPr>
        <p:spPr bwMode="auto">
          <a:xfrm>
            <a:off x="4933950" y="2276475"/>
            <a:ext cx="23764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11 x qA</a:t>
            </a:r>
          </a:p>
        </p:txBody>
      </p:sp>
      <p:sp>
        <p:nvSpPr>
          <p:cNvPr id="160785" name="Line 33"/>
          <p:cNvSpPr>
            <a:spLocks noChangeShapeType="1"/>
          </p:cNvSpPr>
          <p:nvPr/>
        </p:nvSpPr>
        <p:spPr bwMode="auto">
          <a:xfrm>
            <a:off x="5292725" y="2708275"/>
            <a:ext cx="0" cy="309562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86" name="CaixaDeTexto 8"/>
          <p:cNvSpPr txBox="1">
            <a:spLocks noChangeArrowheads="1"/>
          </p:cNvSpPr>
          <p:nvPr/>
        </p:nvSpPr>
        <p:spPr bwMode="auto">
          <a:xfrm>
            <a:off x="5940425" y="2817813"/>
            <a:ext cx="23764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10 x qA</a:t>
            </a:r>
          </a:p>
        </p:txBody>
      </p:sp>
      <p:sp>
        <p:nvSpPr>
          <p:cNvPr id="160787" name="CaixaDeTexto 8"/>
          <p:cNvSpPr txBox="1">
            <a:spLocks noChangeArrowheads="1"/>
          </p:cNvSpPr>
          <p:nvPr/>
        </p:nvSpPr>
        <p:spPr bwMode="auto">
          <a:xfrm>
            <a:off x="6661150" y="3357563"/>
            <a:ext cx="23764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9 x qA</a:t>
            </a:r>
          </a:p>
        </p:txBody>
      </p:sp>
      <p:sp>
        <p:nvSpPr>
          <p:cNvPr id="160788" name="Line 36"/>
          <p:cNvSpPr>
            <a:spLocks noChangeShapeType="1"/>
          </p:cNvSpPr>
          <p:nvPr/>
        </p:nvSpPr>
        <p:spPr bwMode="auto">
          <a:xfrm>
            <a:off x="6229350" y="3284538"/>
            <a:ext cx="0" cy="2519362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89" name="Line 37"/>
          <p:cNvSpPr>
            <a:spLocks noChangeShapeType="1"/>
          </p:cNvSpPr>
          <p:nvPr/>
        </p:nvSpPr>
        <p:spPr bwMode="auto">
          <a:xfrm>
            <a:off x="7092950" y="3789363"/>
            <a:ext cx="0" cy="2014537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0790" name="AutoShape 23"/>
          <p:cNvSpPr>
            <a:spLocks noChangeArrowheads="1"/>
          </p:cNvSpPr>
          <p:nvPr/>
        </p:nvSpPr>
        <p:spPr bwMode="auto">
          <a:xfrm>
            <a:off x="9899650" y="1341438"/>
            <a:ext cx="3889375" cy="1511300"/>
          </a:xfrm>
          <a:prstGeom prst="cloudCallout">
            <a:avLst>
              <a:gd name="adj1" fmla="val 71144"/>
              <a:gd name="adj2" fmla="val 115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pt-BR" sz="3000" b="1"/>
              <a:t>Segmento </a:t>
            </a:r>
          </a:p>
          <a:p>
            <a:pPr algn="ctr"/>
            <a:r>
              <a:rPr lang="pt-BR" sz="3000" b="1"/>
              <a:t>L1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61794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35A0147D-C848-484A-8818-7242479146B2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21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61795" name="AutoShape 7"/>
          <p:cNvSpPr>
            <a:spLocks noChangeArrowheads="1"/>
          </p:cNvSpPr>
          <p:nvPr/>
        </p:nvSpPr>
        <p:spPr bwMode="auto">
          <a:xfrm>
            <a:off x="5724525" y="6308725"/>
            <a:ext cx="7345363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1796" name="Line 18"/>
          <p:cNvSpPr>
            <a:spLocks noChangeShapeType="1"/>
          </p:cNvSpPr>
          <p:nvPr/>
        </p:nvSpPr>
        <p:spPr bwMode="auto">
          <a:xfrm flipV="1">
            <a:off x="6011863" y="5227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797" name="Line 19"/>
          <p:cNvSpPr>
            <a:spLocks noChangeShapeType="1"/>
          </p:cNvSpPr>
          <p:nvPr/>
        </p:nvSpPr>
        <p:spPr bwMode="auto">
          <a:xfrm flipV="1">
            <a:off x="6875463" y="5227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798" name="Line 20"/>
          <p:cNvSpPr>
            <a:spLocks noChangeShapeType="1"/>
          </p:cNvSpPr>
          <p:nvPr/>
        </p:nvSpPr>
        <p:spPr bwMode="auto">
          <a:xfrm flipV="1">
            <a:off x="7740650" y="5227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799" name="Line 21"/>
          <p:cNvSpPr>
            <a:spLocks noChangeShapeType="1"/>
          </p:cNvSpPr>
          <p:nvPr/>
        </p:nvSpPr>
        <p:spPr bwMode="auto">
          <a:xfrm flipV="1">
            <a:off x="8604250" y="5227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00" name="Line 22"/>
          <p:cNvSpPr>
            <a:spLocks noChangeShapeType="1"/>
          </p:cNvSpPr>
          <p:nvPr/>
        </p:nvSpPr>
        <p:spPr bwMode="auto">
          <a:xfrm flipV="1">
            <a:off x="9469438" y="5227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01" name="Line 23"/>
          <p:cNvSpPr>
            <a:spLocks noChangeShapeType="1"/>
          </p:cNvSpPr>
          <p:nvPr/>
        </p:nvSpPr>
        <p:spPr bwMode="auto">
          <a:xfrm flipV="1">
            <a:off x="10333038" y="5227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02" name="Line 24"/>
          <p:cNvSpPr>
            <a:spLocks noChangeShapeType="1"/>
          </p:cNvSpPr>
          <p:nvPr/>
        </p:nvSpPr>
        <p:spPr bwMode="auto">
          <a:xfrm flipV="1">
            <a:off x="11198225" y="5227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03" name="Line 25"/>
          <p:cNvSpPr>
            <a:spLocks noChangeShapeType="1"/>
          </p:cNvSpPr>
          <p:nvPr/>
        </p:nvSpPr>
        <p:spPr bwMode="auto">
          <a:xfrm flipV="1">
            <a:off x="12061825" y="5227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04" name="Line 26"/>
          <p:cNvSpPr>
            <a:spLocks noChangeShapeType="1"/>
          </p:cNvSpPr>
          <p:nvPr/>
        </p:nvSpPr>
        <p:spPr bwMode="auto">
          <a:xfrm flipV="1">
            <a:off x="12925425" y="5227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05" name="CaixaDeTexto 8"/>
          <p:cNvSpPr txBox="1">
            <a:spLocks noChangeArrowheads="1"/>
          </p:cNvSpPr>
          <p:nvPr/>
        </p:nvSpPr>
        <p:spPr bwMode="auto">
          <a:xfrm>
            <a:off x="7740650" y="1809750"/>
            <a:ext cx="23764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6 x qA</a:t>
            </a:r>
          </a:p>
        </p:txBody>
      </p:sp>
      <p:sp>
        <p:nvSpPr>
          <p:cNvPr id="161806" name="CaixaDeTexto 8"/>
          <p:cNvSpPr txBox="1">
            <a:spLocks noChangeArrowheads="1"/>
          </p:cNvSpPr>
          <p:nvPr/>
        </p:nvSpPr>
        <p:spPr bwMode="auto">
          <a:xfrm>
            <a:off x="8677275" y="2312988"/>
            <a:ext cx="23764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5 x qA</a:t>
            </a:r>
          </a:p>
        </p:txBody>
      </p:sp>
      <p:sp>
        <p:nvSpPr>
          <p:cNvPr id="161807" name="CaixaDeTexto 8"/>
          <p:cNvSpPr txBox="1">
            <a:spLocks noChangeArrowheads="1"/>
          </p:cNvSpPr>
          <p:nvPr/>
        </p:nvSpPr>
        <p:spPr bwMode="auto">
          <a:xfrm>
            <a:off x="9398000" y="2817813"/>
            <a:ext cx="23764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4 x qA</a:t>
            </a:r>
          </a:p>
        </p:txBody>
      </p:sp>
      <p:sp>
        <p:nvSpPr>
          <p:cNvPr id="161808" name="CaixaDeTexto 8"/>
          <p:cNvSpPr txBox="1">
            <a:spLocks noChangeArrowheads="1"/>
          </p:cNvSpPr>
          <p:nvPr/>
        </p:nvSpPr>
        <p:spPr bwMode="auto">
          <a:xfrm>
            <a:off x="10406063" y="3321050"/>
            <a:ext cx="23764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3 x qA</a:t>
            </a:r>
          </a:p>
        </p:txBody>
      </p:sp>
      <p:sp>
        <p:nvSpPr>
          <p:cNvPr id="161809" name="CaixaDeTexto 8"/>
          <p:cNvSpPr txBox="1">
            <a:spLocks noChangeArrowheads="1"/>
          </p:cNvSpPr>
          <p:nvPr/>
        </p:nvSpPr>
        <p:spPr bwMode="auto">
          <a:xfrm>
            <a:off x="11412538" y="3862388"/>
            <a:ext cx="23764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2 x qA</a:t>
            </a:r>
          </a:p>
        </p:txBody>
      </p:sp>
      <p:sp>
        <p:nvSpPr>
          <p:cNvPr id="161810" name="CaixaDeTexto 8"/>
          <p:cNvSpPr txBox="1">
            <a:spLocks noChangeArrowheads="1"/>
          </p:cNvSpPr>
          <p:nvPr/>
        </p:nvSpPr>
        <p:spPr bwMode="auto">
          <a:xfrm>
            <a:off x="12349163" y="4402138"/>
            <a:ext cx="23764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1 x qA</a:t>
            </a:r>
          </a:p>
        </p:txBody>
      </p:sp>
      <p:sp>
        <p:nvSpPr>
          <p:cNvPr id="161811" name="Line 32"/>
          <p:cNvSpPr>
            <a:spLocks noChangeShapeType="1"/>
          </p:cNvSpPr>
          <p:nvPr/>
        </p:nvSpPr>
        <p:spPr bwMode="auto">
          <a:xfrm>
            <a:off x="11701463" y="4292600"/>
            <a:ext cx="0" cy="2159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12" name="Line 33"/>
          <p:cNvSpPr>
            <a:spLocks noChangeShapeType="1"/>
          </p:cNvSpPr>
          <p:nvPr/>
        </p:nvSpPr>
        <p:spPr bwMode="auto">
          <a:xfrm>
            <a:off x="12493625" y="4868863"/>
            <a:ext cx="0" cy="1582737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13" name="Line 34"/>
          <p:cNvSpPr>
            <a:spLocks noChangeShapeType="1"/>
          </p:cNvSpPr>
          <p:nvPr/>
        </p:nvSpPr>
        <p:spPr bwMode="auto">
          <a:xfrm>
            <a:off x="10837863" y="3644900"/>
            <a:ext cx="0" cy="28067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14" name="Line 35"/>
          <p:cNvSpPr>
            <a:spLocks noChangeShapeType="1"/>
          </p:cNvSpPr>
          <p:nvPr/>
        </p:nvSpPr>
        <p:spPr bwMode="auto">
          <a:xfrm>
            <a:off x="9901238" y="3284538"/>
            <a:ext cx="0" cy="3167062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15" name="Line 36"/>
          <p:cNvSpPr>
            <a:spLocks noChangeShapeType="1"/>
          </p:cNvSpPr>
          <p:nvPr/>
        </p:nvSpPr>
        <p:spPr bwMode="auto">
          <a:xfrm>
            <a:off x="9109075" y="2708275"/>
            <a:ext cx="0" cy="374332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16" name="Line 37"/>
          <p:cNvSpPr>
            <a:spLocks noChangeShapeType="1"/>
          </p:cNvSpPr>
          <p:nvPr/>
        </p:nvSpPr>
        <p:spPr bwMode="auto">
          <a:xfrm>
            <a:off x="8172450" y="2205038"/>
            <a:ext cx="0" cy="4246562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17" name="CaixaDeTexto 8"/>
          <p:cNvSpPr txBox="1">
            <a:spLocks noChangeArrowheads="1"/>
          </p:cNvSpPr>
          <p:nvPr/>
        </p:nvSpPr>
        <p:spPr bwMode="auto">
          <a:xfrm>
            <a:off x="4860925" y="260350"/>
            <a:ext cx="23764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9 x qA</a:t>
            </a:r>
          </a:p>
        </p:txBody>
      </p:sp>
      <p:sp>
        <p:nvSpPr>
          <p:cNvPr id="161818" name="CaixaDeTexto 8"/>
          <p:cNvSpPr txBox="1">
            <a:spLocks noChangeArrowheads="1"/>
          </p:cNvSpPr>
          <p:nvPr/>
        </p:nvSpPr>
        <p:spPr bwMode="auto">
          <a:xfrm>
            <a:off x="6011863" y="801688"/>
            <a:ext cx="23764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8 x qA</a:t>
            </a:r>
          </a:p>
        </p:txBody>
      </p:sp>
      <p:sp>
        <p:nvSpPr>
          <p:cNvPr id="161819" name="CaixaDeTexto 8"/>
          <p:cNvSpPr txBox="1">
            <a:spLocks noChangeArrowheads="1"/>
          </p:cNvSpPr>
          <p:nvPr/>
        </p:nvSpPr>
        <p:spPr bwMode="auto">
          <a:xfrm>
            <a:off x="6732588" y="1306513"/>
            <a:ext cx="23764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7 x qA</a:t>
            </a:r>
          </a:p>
        </p:txBody>
      </p:sp>
      <p:sp>
        <p:nvSpPr>
          <p:cNvPr id="161820" name="Line 42"/>
          <p:cNvSpPr>
            <a:spLocks noChangeShapeType="1"/>
          </p:cNvSpPr>
          <p:nvPr/>
        </p:nvSpPr>
        <p:spPr bwMode="auto">
          <a:xfrm>
            <a:off x="7381875" y="1773238"/>
            <a:ext cx="0" cy="467995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21" name="Line 43"/>
          <p:cNvSpPr>
            <a:spLocks noChangeShapeType="1"/>
          </p:cNvSpPr>
          <p:nvPr/>
        </p:nvSpPr>
        <p:spPr bwMode="auto">
          <a:xfrm>
            <a:off x="6516688" y="1196975"/>
            <a:ext cx="0" cy="5256213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22" name="Line 44"/>
          <p:cNvSpPr>
            <a:spLocks noChangeShapeType="1"/>
          </p:cNvSpPr>
          <p:nvPr/>
        </p:nvSpPr>
        <p:spPr bwMode="auto">
          <a:xfrm>
            <a:off x="5797550" y="692150"/>
            <a:ext cx="0" cy="5761038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1823" name="AutoShape 32"/>
          <p:cNvSpPr>
            <a:spLocks noChangeArrowheads="1"/>
          </p:cNvSpPr>
          <p:nvPr/>
        </p:nvSpPr>
        <p:spPr bwMode="auto">
          <a:xfrm>
            <a:off x="828675" y="1700213"/>
            <a:ext cx="3311525" cy="1655762"/>
          </a:xfrm>
          <a:prstGeom prst="cloudCallout">
            <a:avLst>
              <a:gd name="adj1" fmla="val -69704"/>
              <a:gd name="adj2" fmla="val -417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pt-BR" sz="3000" b="1"/>
              <a:t>SegmentoL2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CaixaDeTexto 8"/>
          <p:cNvSpPr txBox="1">
            <a:spLocks noChangeArrowheads="1"/>
          </p:cNvSpPr>
          <p:nvPr/>
        </p:nvSpPr>
        <p:spPr bwMode="auto">
          <a:xfrm>
            <a:off x="252413" y="115888"/>
            <a:ext cx="2376487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Linha Principal</a:t>
            </a:r>
          </a:p>
        </p:txBody>
      </p:sp>
      <p:sp>
        <p:nvSpPr>
          <p:cNvPr id="162818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62819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158FBB4E-6C45-437C-B453-60A0FC8C7891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22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62820" name="AutoShape 5"/>
          <p:cNvSpPr>
            <a:spLocks noChangeArrowheads="1"/>
          </p:cNvSpPr>
          <p:nvPr/>
        </p:nvSpPr>
        <p:spPr bwMode="auto">
          <a:xfrm>
            <a:off x="1765300" y="2276475"/>
            <a:ext cx="5040313" cy="7921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2821" name="AutoShape 6"/>
          <p:cNvSpPr>
            <a:spLocks noChangeArrowheads="1"/>
          </p:cNvSpPr>
          <p:nvPr/>
        </p:nvSpPr>
        <p:spPr bwMode="auto">
          <a:xfrm>
            <a:off x="6661150" y="2492375"/>
            <a:ext cx="7345363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2822" name="Line 7"/>
          <p:cNvSpPr>
            <a:spLocks noChangeShapeType="1"/>
          </p:cNvSpPr>
          <p:nvPr/>
        </p:nvSpPr>
        <p:spPr bwMode="auto">
          <a:xfrm flipH="1" flipV="1">
            <a:off x="612775" y="692150"/>
            <a:ext cx="0" cy="1150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23" name="CaixaDeTexto 8"/>
          <p:cNvSpPr txBox="1">
            <a:spLocks noChangeArrowheads="1"/>
          </p:cNvSpPr>
          <p:nvPr/>
        </p:nvSpPr>
        <p:spPr bwMode="auto">
          <a:xfrm>
            <a:off x="2484438" y="3355975"/>
            <a:ext cx="4392612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L1, D1</a:t>
            </a:r>
          </a:p>
        </p:txBody>
      </p:sp>
      <p:sp>
        <p:nvSpPr>
          <p:cNvPr id="162824" name="CaixaDeTexto 8"/>
          <p:cNvSpPr txBox="1">
            <a:spLocks noChangeArrowheads="1"/>
          </p:cNvSpPr>
          <p:nvPr/>
        </p:nvSpPr>
        <p:spPr bwMode="auto">
          <a:xfrm>
            <a:off x="9324975" y="3355975"/>
            <a:ext cx="4392613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L2, D2</a:t>
            </a:r>
          </a:p>
        </p:txBody>
      </p:sp>
      <p:sp>
        <p:nvSpPr>
          <p:cNvPr id="162825" name="Line 11"/>
          <p:cNvSpPr>
            <a:spLocks noChangeShapeType="1"/>
          </p:cNvSpPr>
          <p:nvPr/>
        </p:nvSpPr>
        <p:spPr bwMode="auto">
          <a:xfrm flipV="1">
            <a:off x="3492500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26" name="Line 12"/>
          <p:cNvSpPr>
            <a:spLocks noChangeShapeType="1"/>
          </p:cNvSpPr>
          <p:nvPr/>
        </p:nvSpPr>
        <p:spPr bwMode="auto">
          <a:xfrm flipV="1">
            <a:off x="2628900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27" name="Line 13"/>
          <p:cNvSpPr>
            <a:spLocks noChangeShapeType="1"/>
          </p:cNvSpPr>
          <p:nvPr/>
        </p:nvSpPr>
        <p:spPr bwMode="auto">
          <a:xfrm flipV="1">
            <a:off x="4356100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28" name="Line 14"/>
          <p:cNvSpPr>
            <a:spLocks noChangeShapeType="1"/>
          </p:cNvSpPr>
          <p:nvPr/>
        </p:nvSpPr>
        <p:spPr bwMode="auto">
          <a:xfrm flipV="1">
            <a:off x="5221288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29" name="Line 15"/>
          <p:cNvSpPr>
            <a:spLocks noChangeShapeType="1"/>
          </p:cNvSpPr>
          <p:nvPr/>
        </p:nvSpPr>
        <p:spPr bwMode="auto">
          <a:xfrm flipV="1">
            <a:off x="6084888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0" name="Line 16"/>
          <p:cNvSpPr>
            <a:spLocks noChangeShapeType="1"/>
          </p:cNvSpPr>
          <p:nvPr/>
        </p:nvSpPr>
        <p:spPr bwMode="auto">
          <a:xfrm flipV="1">
            <a:off x="6948488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1" name="Line 17"/>
          <p:cNvSpPr>
            <a:spLocks noChangeShapeType="1"/>
          </p:cNvSpPr>
          <p:nvPr/>
        </p:nvSpPr>
        <p:spPr bwMode="auto">
          <a:xfrm flipV="1">
            <a:off x="7812088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2" name="Line 18"/>
          <p:cNvSpPr>
            <a:spLocks noChangeShapeType="1"/>
          </p:cNvSpPr>
          <p:nvPr/>
        </p:nvSpPr>
        <p:spPr bwMode="auto">
          <a:xfrm flipV="1">
            <a:off x="8677275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3" name="Line 19"/>
          <p:cNvSpPr>
            <a:spLocks noChangeShapeType="1"/>
          </p:cNvSpPr>
          <p:nvPr/>
        </p:nvSpPr>
        <p:spPr bwMode="auto">
          <a:xfrm flipV="1">
            <a:off x="9540875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4" name="Line 20"/>
          <p:cNvSpPr>
            <a:spLocks noChangeShapeType="1"/>
          </p:cNvSpPr>
          <p:nvPr/>
        </p:nvSpPr>
        <p:spPr bwMode="auto">
          <a:xfrm flipV="1">
            <a:off x="10406063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5" name="Line 21"/>
          <p:cNvSpPr>
            <a:spLocks noChangeShapeType="1"/>
          </p:cNvSpPr>
          <p:nvPr/>
        </p:nvSpPr>
        <p:spPr bwMode="auto">
          <a:xfrm flipV="1">
            <a:off x="11269663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6" name="Line 22"/>
          <p:cNvSpPr>
            <a:spLocks noChangeShapeType="1"/>
          </p:cNvSpPr>
          <p:nvPr/>
        </p:nvSpPr>
        <p:spPr bwMode="auto">
          <a:xfrm flipV="1">
            <a:off x="12134850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7" name="Line 23"/>
          <p:cNvSpPr>
            <a:spLocks noChangeShapeType="1"/>
          </p:cNvSpPr>
          <p:nvPr/>
        </p:nvSpPr>
        <p:spPr bwMode="auto">
          <a:xfrm flipV="1">
            <a:off x="12998450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8" name="Line 24"/>
          <p:cNvSpPr>
            <a:spLocks noChangeShapeType="1"/>
          </p:cNvSpPr>
          <p:nvPr/>
        </p:nvSpPr>
        <p:spPr bwMode="auto">
          <a:xfrm flipV="1">
            <a:off x="13862050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62839" name="Oval 25"/>
          <p:cNvSpPr>
            <a:spLocks noChangeArrowheads="1"/>
          </p:cNvSpPr>
          <p:nvPr/>
        </p:nvSpPr>
        <p:spPr bwMode="auto">
          <a:xfrm>
            <a:off x="182563" y="1841500"/>
            <a:ext cx="1798637" cy="1587500"/>
          </a:xfrm>
          <a:prstGeom prst="ellipse">
            <a:avLst/>
          </a:prstGeom>
          <a:solidFill>
            <a:srgbClr val="FFFF99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2840" name="CaixaDeTexto 8"/>
          <p:cNvSpPr txBox="1">
            <a:spLocks noChangeArrowheads="1"/>
          </p:cNvSpPr>
          <p:nvPr/>
        </p:nvSpPr>
        <p:spPr bwMode="auto">
          <a:xfrm>
            <a:off x="109538" y="4076700"/>
            <a:ext cx="14400212" cy="26574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latin typeface="Calibri" pitchFamily="34" charset="0"/>
              </a:rPr>
              <a:t>Quando focamos em L1, observamos que não temos aquele padrão para o uso direto do F de Christiansen.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solidFill>
                  <a:srgbClr val="FB4911"/>
                </a:solidFill>
                <a:latin typeface="Calibri" pitchFamily="34" charset="0"/>
              </a:rPr>
              <a:t>Já em L2, temos o padrão: a vazão decresce (de QLL = 9 x qA) até a vazão de uma única saída (qA).</a:t>
            </a:r>
          </a:p>
          <a:p>
            <a:pPr algn="just"/>
            <a:endParaRPr lang="pt-BR" sz="2400" b="1">
              <a:solidFill>
                <a:srgbClr val="FB4911"/>
              </a:solidFill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Conclusão: L2 não é problema para encontrarmos Hf real observada, mas L1 precisa de algum artifício para acharmos sua Hf Real observada.</a:t>
            </a:r>
          </a:p>
        </p:txBody>
      </p:sp>
      <p:sp>
        <p:nvSpPr>
          <p:cNvPr id="162841" name="Line 27"/>
          <p:cNvSpPr>
            <a:spLocks noChangeShapeType="1"/>
          </p:cNvSpPr>
          <p:nvPr/>
        </p:nvSpPr>
        <p:spPr bwMode="auto">
          <a:xfrm>
            <a:off x="0" y="5734050"/>
            <a:ext cx="1476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12" name="CaixaDeTexto 8"/>
          <p:cNvSpPr txBox="1">
            <a:spLocks noChangeArrowheads="1"/>
          </p:cNvSpPr>
          <p:nvPr/>
        </p:nvSpPr>
        <p:spPr bwMode="auto">
          <a:xfrm>
            <a:off x="252413" y="115888"/>
            <a:ext cx="2376487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Linha Principal</a:t>
            </a:r>
          </a:p>
        </p:txBody>
      </p:sp>
      <p:sp>
        <p:nvSpPr>
          <p:cNvPr id="144413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44414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7BBCE15E-5D99-4A7A-BF89-35EDFE6BDDF6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23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44415" name="AutoShape 5"/>
          <p:cNvSpPr>
            <a:spLocks noChangeArrowheads="1"/>
          </p:cNvSpPr>
          <p:nvPr/>
        </p:nvSpPr>
        <p:spPr bwMode="auto">
          <a:xfrm>
            <a:off x="1765300" y="2276475"/>
            <a:ext cx="5040313" cy="7921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4416" name="AutoShape 6"/>
          <p:cNvSpPr>
            <a:spLocks noChangeArrowheads="1"/>
          </p:cNvSpPr>
          <p:nvPr/>
        </p:nvSpPr>
        <p:spPr bwMode="auto">
          <a:xfrm>
            <a:off x="6661150" y="2492375"/>
            <a:ext cx="7345363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4417" name="Line 7"/>
          <p:cNvSpPr>
            <a:spLocks noChangeShapeType="1"/>
          </p:cNvSpPr>
          <p:nvPr/>
        </p:nvSpPr>
        <p:spPr bwMode="auto">
          <a:xfrm flipH="1" flipV="1">
            <a:off x="612775" y="692150"/>
            <a:ext cx="0" cy="1150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18" name="CaixaDeTexto 8"/>
          <p:cNvSpPr txBox="1">
            <a:spLocks noChangeArrowheads="1"/>
          </p:cNvSpPr>
          <p:nvPr/>
        </p:nvSpPr>
        <p:spPr bwMode="auto">
          <a:xfrm>
            <a:off x="2484438" y="3355975"/>
            <a:ext cx="4392612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L1, D1</a:t>
            </a:r>
          </a:p>
        </p:txBody>
      </p:sp>
      <p:sp>
        <p:nvSpPr>
          <p:cNvPr id="144419" name="CaixaDeTexto 8"/>
          <p:cNvSpPr txBox="1">
            <a:spLocks noChangeArrowheads="1"/>
          </p:cNvSpPr>
          <p:nvPr/>
        </p:nvSpPr>
        <p:spPr bwMode="auto">
          <a:xfrm>
            <a:off x="9324975" y="3355975"/>
            <a:ext cx="4392613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L2, D2</a:t>
            </a:r>
          </a:p>
        </p:txBody>
      </p:sp>
      <p:sp>
        <p:nvSpPr>
          <p:cNvPr id="144420" name="Line 10"/>
          <p:cNvSpPr>
            <a:spLocks noChangeShapeType="1"/>
          </p:cNvSpPr>
          <p:nvPr/>
        </p:nvSpPr>
        <p:spPr bwMode="auto">
          <a:xfrm flipV="1">
            <a:off x="3492500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21" name="Line 11"/>
          <p:cNvSpPr>
            <a:spLocks noChangeShapeType="1"/>
          </p:cNvSpPr>
          <p:nvPr/>
        </p:nvSpPr>
        <p:spPr bwMode="auto">
          <a:xfrm flipV="1">
            <a:off x="2628900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22" name="Line 12"/>
          <p:cNvSpPr>
            <a:spLocks noChangeShapeType="1"/>
          </p:cNvSpPr>
          <p:nvPr/>
        </p:nvSpPr>
        <p:spPr bwMode="auto">
          <a:xfrm flipV="1">
            <a:off x="4356100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23" name="Line 13"/>
          <p:cNvSpPr>
            <a:spLocks noChangeShapeType="1"/>
          </p:cNvSpPr>
          <p:nvPr/>
        </p:nvSpPr>
        <p:spPr bwMode="auto">
          <a:xfrm flipV="1">
            <a:off x="5221288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24" name="Line 14"/>
          <p:cNvSpPr>
            <a:spLocks noChangeShapeType="1"/>
          </p:cNvSpPr>
          <p:nvPr/>
        </p:nvSpPr>
        <p:spPr bwMode="auto">
          <a:xfrm flipV="1">
            <a:off x="6084888" y="141128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25" name="Line 15"/>
          <p:cNvSpPr>
            <a:spLocks noChangeShapeType="1"/>
          </p:cNvSpPr>
          <p:nvPr/>
        </p:nvSpPr>
        <p:spPr bwMode="auto">
          <a:xfrm flipV="1">
            <a:off x="6948488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26" name="Line 16"/>
          <p:cNvSpPr>
            <a:spLocks noChangeShapeType="1"/>
          </p:cNvSpPr>
          <p:nvPr/>
        </p:nvSpPr>
        <p:spPr bwMode="auto">
          <a:xfrm flipV="1">
            <a:off x="7812088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27" name="Line 17"/>
          <p:cNvSpPr>
            <a:spLocks noChangeShapeType="1"/>
          </p:cNvSpPr>
          <p:nvPr/>
        </p:nvSpPr>
        <p:spPr bwMode="auto">
          <a:xfrm flipV="1">
            <a:off x="8677275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28" name="Line 18"/>
          <p:cNvSpPr>
            <a:spLocks noChangeShapeType="1"/>
          </p:cNvSpPr>
          <p:nvPr/>
        </p:nvSpPr>
        <p:spPr bwMode="auto">
          <a:xfrm flipV="1">
            <a:off x="9540875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29" name="Line 19"/>
          <p:cNvSpPr>
            <a:spLocks noChangeShapeType="1"/>
          </p:cNvSpPr>
          <p:nvPr/>
        </p:nvSpPr>
        <p:spPr bwMode="auto">
          <a:xfrm flipV="1">
            <a:off x="10406063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30" name="Line 20"/>
          <p:cNvSpPr>
            <a:spLocks noChangeShapeType="1"/>
          </p:cNvSpPr>
          <p:nvPr/>
        </p:nvSpPr>
        <p:spPr bwMode="auto">
          <a:xfrm flipV="1">
            <a:off x="11269663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31" name="Line 21"/>
          <p:cNvSpPr>
            <a:spLocks noChangeShapeType="1"/>
          </p:cNvSpPr>
          <p:nvPr/>
        </p:nvSpPr>
        <p:spPr bwMode="auto">
          <a:xfrm flipV="1">
            <a:off x="12134850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32" name="Line 22"/>
          <p:cNvSpPr>
            <a:spLocks noChangeShapeType="1"/>
          </p:cNvSpPr>
          <p:nvPr/>
        </p:nvSpPr>
        <p:spPr bwMode="auto">
          <a:xfrm flipV="1">
            <a:off x="12998450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33" name="Line 23"/>
          <p:cNvSpPr>
            <a:spLocks noChangeShapeType="1"/>
          </p:cNvSpPr>
          <p:nvPr/>
        </p:nvSpPr>
        <p:spPr bwMode="auto">
          <a:xfrm flipV="1">
            <a:off x="13862050" y="1411288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4434" name="Oval 24"/>
          <p:cNvSpPr>
            <a:spLocks noChangeArrowheads="1"/>
          </p:cNvSpPr>
          <p:nvPr/>
        </p:nvSpPr>
        <p:spPr bwMode="auto">
          <a:xfrm>
            <a:off x="182563" y="1841500"/>
            <a:ext cx="1798637" cy="1587500"/>
          </a:xfrm>
          <a:prstGeom prst="ellipse">
            <a:avLst/>
          </a:prstGeom>
          <a:solidFill>
            <a:srgbClr val="FFFF99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4435" name="CaixaDeTexto 8"/>
          <p:cNvSpPr txBox="1">
            <a:spLocks noChangeArrowheads="1"/>
          </p:cNvSpPr>
          <p:nvPr/>
        </p:nvSpPr>
        <p:spPr bwMode="auto">
          <a:xfrm>
            <a:off x="109538" y="4076700"/>
            <a:ext cx="14400212" cy="22923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latin typeface="Calibri" pitchFamily="34" charset="0"/>
              </a:rPr>
              <a:t>A Hf Real Observada da Lateral é uma soma: Hf Real Observada de L1 + Hf Real Observada de L2.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Hf Real Observada de L2 depende da QLL no início desse trecho e do diâmetro D2. 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Hf Real Observada de L1 depende da QLL no início desse trecho e de um artifício já que o padrão não é completo.</a:t>
            </a:r>
          </a:p>
        </p:txBody>
      </p:sp>
      <p:graphicFrame>
        <p:nvGraphicFramePr>
          <p:cNvPr id="144411" name="Object 27"/>
          <p:cNvGraphicFramePr>
            <a:graphicFrameLocks noChangeAspect="1"/>
          </p:cNvGraphicFramePr>
          <p:nvPr/>
        </p:nvGraphicFramePr>
        <p:xfrm>
          <a:off x="10837863" y="4652963"/>
          <a:ext cx="2262187" cy="657225"/>
        </p:xfrm>
        <a:graphic>
          <a:graphicData uri="http://schemas.openxmlformats.org/presentationml/2006/ole">
            <p:oleObj spid="_x0000_s144411" name="Equation" r:id="rId3" imgW="8380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36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45437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2D15E10B-11D5-4DEE-B85A-83B9A192369B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24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45438" name="AutoShape 5"/>
          <p:cNvSpPr>
            <a:spLocks noChangeArrowheads="1"/>
          </p:cNvSpPr>
          <p:nvPr/>
        </p:nvSpPr>
        <p:spPr bwMode="auto">
          <a:xfrm>
            <a:off x="1765300" y="1701800"/>
            <a:ext cx="5040313" cy="7921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5439" name="AutoShape 6"/>
          <p:cNvSpPr>
            <a:spLocks noChangeArrowheads="1"/>
          </p:cNvSpPr>
          <p:nvPr/>
        </p:nvSpPr>
        <p:spPr bwMode="auto">
          <a:xfrm>
            <a:off x="6661150" y="1701800"/>
            <a:ext cx="7345363" cy="7937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5440" name="Line 10"/>
          <p:cNvSpPr>
            <a:spLocks noChangeShapeType="1"/>
          </p:cNvSpPr>
          <p:nvPr/>
        </p:nvSpPr>
        <p:spPr bwMode="auto">
          <a:xfrm flipV="1">
            <a:off x="3492500" y="836613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41" name="Line 11"/>
          <p:cNvSpPr>
            <a:spLocks noChangeShapeType="1"/>
          </p:cNvSpPr>
          <p:nvPr/>
        </p:nvSpPr>
        <p:spPr bwMode="auto">
          <a:xfrm flipV="1">
            <a:off x="2628900" y="836613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42" name="Line 12"/>
          <p:cNvSpPr>
            <a:spLocks noChangeShapeType="1"/>
          </p:cNvSpPr>
          <p:nvPr/>
        </p:nvSpPr>
        <p:spPr bwMode="auto">
          <a:xfrm flipV="1">
            <a:off x="4356100" y="836613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43" name="Line 13"/>
          <p:cNvSpPr>
            <a:spLocks noChangeShapeType="1"/>
          </p:cNvSpPr>
          <p:nvPr/>
        </p:nvSpPr>
        <p:spPr bwMode="auto">
          <a:xfrm flipV="1">
            <a:off x="5221288" y="836613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44" name="Line 14"/>
          <p:cNvSpPr>
            <a:spLocks noChangeShapeType="1"/>
          </p:cNvSpPr>
          <p:nvPr/>
        </p:nvSpPr>
        <p:spPr bwMode="auto">
          <a:xfrm flipV="1">
            <a:off x="6084888" y="836613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45" name="Line 15"/>
          <p:cNvSpPr>
            <a:spLocks noChangeShapeType="1"/>
          </p:cNvSpPr>
          <p:nvPr/>
        </p:nvSpPr>
        <p:spPr bwMode="auto">
          <a:xfrm flipV="1">
            <a:off x="6948488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46" name="Line 16"/>
          <p:cNvSpPr>
            <a:spLocks noChangeShapeType="1"/>
          </p:cNvSpPr>
          <p:nvPr/>
        </p:nvSpPr>
        <p:spPr bwMode="auto">
          <a:xfrm flipV="1">
            <a:off x="7812088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47" name="Line 17"/>
          <p:cNvSpPr>
            <a:spLocks noChangeShapeType="1"/>
          </p:cNvSpPr>
          <p:nvPr/>
        </p:nvSpPr>
        <p:spPr bwMode="auto">
          <a:xfrm flipV="1">
            <a:off x="8677275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48" name="Line 18"/>
          <p:cNvSpPr>
            <a:spLocks noChangeShapeType="1"/>
          </p:cNvSpPr>
          <p:nvPr/>
        </p:nvSpPr>
        <p:spPr bwMode="auto">
          <a:xfrm flipV="1">
            <a:off x="9540875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49" name="Line 19"/>
          <p:cNvSpPr>
            <a:spLocks noChangeShapeType="1"/>
          </p:cNvSpPr>
          <p:nvPr/>
        </p:nvSpPr>
        <p:spPr bwMode="auto">
          <a:xfrm flipV="1">
            <a:off x="10406063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50" name="Line 20"/>
          <p:cNvSpPr>
            <a:spLocks noChangeShapeType="1"/>
          </p:cNvSpPr>
          <p:nvPr/>
        </p:nvSpPr>
        <p:spPr bwMode="auto">
          <a:xfrm flipV="1">
            <a:off x="11269663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51" name="Line 21"/>
          <p:cNvSpPr>
            <a:spLocks noChangeShapeType="1"/>
          </p:cNvSpPr>
          <p:nvPr/>
        </p:nvSpPr>
        <p:spPr bwMode="auto">
          <a:xfrm flipV="1">
            <a:off x="12134850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52" name="Line 22"/>
          <p:cNvSpPr>
            <a:spLocks noChangeShapeType="1"/>
          </p:cNvSpPr>
          <p:nvPr/>
        </p:nvSpPr>
        <p:spPr bwMode="auto">
          <a:xfrm flipV="1">
            <a:off x="12998450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53" name="Line 23"/>
          <p:cNvSpPr>
            <a:spLocks noChangeShapeType="1"/>
          </p:cNvSpPr>
          <p:nvPr/>
        </p:nvSpPr>
        <p:spPr bwMode="auto">
          <a:xfrm flipV="1">
            <a:off x="13862050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5454" name="Oval 24"/>
          <p:cNvSpPr>
            <a:spLocks noChangeArrowheads="1"/>
          </p:cNvSpPr>
          <p:nvPr/>
        </p:nvSpPr>
        <p:spPr bwMode="auto">
          <a:xfrm>
            <a:off x="182563" y="1266825"/>
            <a:ext cx="1798637" cy="1587500"/>
          </a:xfrm>
          <a:prstGeom prst="ellipse">
            <a:avLst/>
          </a:prstGeom>
          <a:solidFill>
            <a:srgbClr val="FFFF99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5455" name="CaixaDeTexto 8"/>
          <p:cNvSpPr txBox="1">
            <a:spLocks noChangeArrowheads="1"/>
          </p:cNvSpPr>
          <p:nvPr/>
        </p:nvSpPr>
        <p:spPr bwMode="auto">
          <a:xfrm>
            <a:off x="109538" y="3141663"/>
            <a:ext cx="14400212" cy="3022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BR" sz="2400" u="sng">
              <a:latin typeface="Calibri" pitchFamily="34" charset="0"/>
            </a:endParaRPr>
          </a:p>
          <a:p>
            <a:pPr algn="just"/>
            <a:endParaRPr lang="pt-BR" sz="2400" u="sng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A Hf Real Observada em L1 é uma subtração baseada numa abstração: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Imaginemos que toda Lateral (L) tem D1: por isso, calculamos Hf Real Observada com L e D1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Como isso não é realidade, temos que retirar dessa conta a Hf Real Observada em L2 com esse D1: por isso o segundo termo da equação é:							</a:t>
            </a:r>
          </a:p>
        </p:txBody>
      </p:sp>
      <p:graphicFrame>
        <p:nvGraphicFramePr>
          <p:cNvPr id="145434" name="Object 26"/>
          <p:cNvGraphicFramePr>
            <a:graphicFrameLocks noChangeAspect="1"/>
          </p:cNvGraphicFramePr>
          <p:nvPr/>
        </p:nvGraphicFramePr>
        <p:xfrm>
          <a:off x="5076825" y="6092825"/>
          <a:ext cx="2501900" cy="657225"/>
        </p:xfrm>
        <a:graphic>
          <a:graphicData uri="http://schemas.openxmlformats.org/presentationml/2006/ole">
            <p:oleObj spid="_x0000_s145434" name="Equation" r:id="rId3" imgW="927000" imgH="241200" progId="Equation.3">
              <p:embed/>
            </p:oleObj>
          </a:graphicData>
        </a:graphic>
      </p:graphicFrame>
      <p:graphicFrame>
        <p:nvGraphicFramePr>
          <p:cNvPr id="145435" name="Object 27"/>
          <p:cNvGraphicFramePr>
            <a:graphicFrameLocks noChangeAspect="1"/>
          </p:cNvGraphicFramePr>
          <p:nvPr/>
        </p:nvGraphicFramePr>
        <p:xfrm>
          <a:off x="12061825" y="4508500"/>
          <a:ext cx="2228850" cy="657225"/>
        </p:xfrm>
        <a:graphic>
          <a:graphicData uri="http://schemas.openxmlformats.org/presentationml/2006/ole">
            <p:oleObj spid="_x0000_s145435" name="Equation" r:id="rId4" imgW="825480" imgH="241200" progId="Equation.3">
              <p:embed/>
            </p:oleObj>
          </a:graphicData>
        </a:graphic>
      </p:graphicFrame>
      <p:sp>
        <p:nvSpPr>
          <p:cNvPr id="145456" name="AutoShape 49"/>
          <p:cNvSpPr>
            <a:spLocks noChangeArrowheads="1"/>
          </p:cNvSpPr>
          <p:nvPr/>
        </p:nvSpPr>
        <p:spPr bwMode="auto">
          <a:xfrm>
            <a:off x="5797550" y="2997200"/>
            <a:ext cx="3240088" cy="865188"/>
          </a:xfrm>
          <a:prstGeom prst="horizontalScroll">
            <a:avLst>
              <a:gd name="adj" fmla="val 125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3000" b="1"/>
              <a:t>O Artifício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77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51578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677FAA00-CCC0-4C6E-96F1-E86A31425F51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25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1579" name="AutoShape 5"/>
          <p:cNvSpPr>
            <a:spLocks noChangeArrowheads="1"/>
          </p:cNvSpPr>
          <p:nvPr/>
        </p:nvSpPr>
        <p:spPr bwMode="auto">
          <a:xfrm>
            <a:off x="1763713" y="1700213"/>
            <a:ext cx="12242800" cy="7921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1580" name="AutoShape 6"/>
          <p:cNvSpPr>
            <a:spLocks noChangeArrowheads="1"/>
          </p:cNvSpPr>
          <p:nvPr/>
        </p:nvSpPr>
        <p:spPr bwMode="auto">
          <a:xfrm>
            <a:off x="6661150" y="1628775"/>
            <a:ext cx="7345363" cy="93662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51581" name="Line 10"/>
          <p:cNvSpPr>
            <a:spLocks noChangeShapeType="1"/>
          </p:cNvSpPr>
          <p:nvPr/>
        </p:nvSpPr>
        <p:spPr bwMode="auto">
          <a:xfrm flipV="1">
            <a:off x="3492500" y="836613"/>
            <a:ext cx="0" cy="1152525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82" name="Line 11"/>
          <p:cNvSpPr>
            <a:spLocks noChangeShapeType="1"/>
          </p:cNvSpPr>
          <p:nvPr/>
        </p:nvSpPr>
        <p:spPr bwMode="auto">
          <a:xfrm flipV="1">
            <a:off x="2628900" y="836613"/>
            <a:ext cx="0" cy="1152525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83" name="Line 12"/>
          <p:cNvSpPr>
            <a:spLocks noChangeShapeType="1"/>
          </p:cNvSpPr>
          <p:nvPr/>
        </p:nvSpPr>
        <p:spPr bwMode="auto">
          <a:xfrm flipV="1">
            <a:off x="4356100" y="836613"/>
            <a:ext cx="0" cy="1152525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84" name="Line 13"/>
          <p:cNvSpPr>
            <a:spLocks noChangeShapeType="1"/>
          </p:cNvSpPr>
          <p:nvPr/>
        </p:nvSpPr>
        <p:spPr bwMode="auto">
          <a:xfrm flipV="1">
            <a:off x="5221288" y="836613"/>
            <a:ext cx="0" cy="1152525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85" name="Line 14"/>
          <p:cNvSpPr>
            <a:spLocks noChangeShapeType="1"/>
          </p:cNvSpPr>
          <p:nvPr/>
        </p:nvSpPr>
        <p:spPr bwMode="auto">
          <a:xfrm flipV="1">
            <a:off x="6084888" y="836613"/>
            <a:ext cx="0" cy="1152525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86" name="Line 15"/>
          <p:cNvSpPr>
            <a:spLocks noChangeShapeType="1"/>
          </p:cNvSpPr>
          <p:nvPr/>
        </p:nvSpPr>
        <p:spPr bwMode="auto">
          <a:xfrm flipV="1">
            <a:off x="6948488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87" name="Line 16"/>
          <p:cNvSpPr>
            <a:spLocks noChangeShapeType="1"/>
          </p:cNvSpPr>
          <p:nvPr/>
        </p:nvSpPr>
        <p:spPr bwMode="auto">
          <a:xfrm flipV="1">
            <a:off x="7812088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88" name="Line 17"/>
          <p:cNvSpPr>
            <a:spLocks noChangeShapeType="1"/>
          </p:cNvSpPr>
          <p:nvPr/>
        </p:nvSpPr>
        <p:spPr bwMode="auto">
          <a:xfrm flipV="1">
            <a:off x="8677275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89" name="Line 18"/>
          <p:cNvSpPr>
            <a:spLocks noChangeShapeType="1"/>
          </p:cNvSpPr>
          <p:nvPr/>
        </p:nvSpPr>
        <p:spPr bwMode="auto">
          <a:xfrm flipV="1">
            <a:off x="9540875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90" name="Line 19"/>
          <p:cNvSpPr>
            <a:spLocks noChangeShapeType="1"/>
          </p:cNvSpPr>
          <p:nvPr/>
        </p:nvSpPr>
        <p:spPr bwMode="auto">
          <a:xfrm flipV="1">
            <a:off x="10406063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91" name="Line 20"/>
          <p:cNvSpPr>
            <a:spLocks noChangeShapeType="1"/>
          </p:cNvSpPr>
          <p:nvPr/>
        </p:nvSpPr>
        <p:spPr bwMode="auto">
          <a:xfrm flipV="1">
            <a:off x="11269663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92" name="Line 21"/>
          <p:cNvSpPr>
            <a:spLocks noChangeShapeType="1"/>
          </p:cNvSpPr>
          <p:nvPr/>
        </p:nvSpPr>
        <p:spPr bwMode="auto">
          <a:xfrm flipV="1">
            <a:off x="12134850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93" name="Line 22"/>
          <p:cNvSpPr>
            <a:spLocks noChangeShapeType="1"/>
          </p:cNvSpPr>
          <p:nvPr/>
        </p:nvSpPr>
        <p:spPr bwMode="auto">
          <a:xfrm flipV="1">
            <a:off x="12998450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94" name="Line 23"/>
          <p:cNvSpPr>
            <a:spLocks noChangeShapeType="1"/>
          </p:cNvSpPr>
          <p:nvPr/>
        </p:nvSpPr>
        <p:spPr bwMode="auto">
          <a:xfrm flipV="1">
            <a:off x="13862050" y="836613"/>
            <a:ext cx="0" cy="1152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51595" name="Oval 24"/>
          <p:cNvSpPr>
            <a:spLocks noChangeArrowheads="1"/>
          </p:cNvSpPr>
          <p:nvPr/>
        </p:nvSpPr>
        <p:spPr bwMode="auto">
          <a:xfrm>
            <a:off x="182563" y="1266825"/>
            <a:ext cx="1798637" cy="1587500"/>
          </a:xfrm>
          <a:prstGeom prst="ellipse">
            <a:avLst/>
          </a:prstGeom>
          <a:solidFill>
            <a:srgbClr val="FFFF99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151574" name="Object 22"/>
          <p:cNvGraphicFramePr>
            <a:graphicFrameLocks noChangeAspect="1"/>
          </p:cNvGraphicFramePr>
          <p:nvPr/>
        </p:nvGraphicFramePr>
        <p:xfrm>
          <a:off x="7740650" y="4437063"/>
          <a:ext cx="2501900" cy="657225"/>
        </p:xfrm>
        <a:graphic>
          <a:graphicData uri="http://schemas.openxmlformats.org/presentationml/2006/ole">
            <p:oleObj spid="_x0000_s151574" name="Equation" r:id="rId3" imgW="927000" imgH="241200" progId="Equation.3">
              <p:embed/>
            </p:oleObj>
          </a:graphicData>
        </a:graphic>
      </p:graphicFrame>
      <p:graphicFrame>
        <p:nvGraphicFramePr>
          <p:cNvPr id="151575" name="Object 23"/>
          <p:cNvGraphicFramePr>
            <a:graphicFrameLocks noChangeAspect="1"/>
          </p:cNvGraphicFramePr>
          <p:nvPr/>
        </p:nvGraphicFramePr>
        <p:xfrm>
          <a:off x="5292725" y="4437063"/>
          <a:ext cx="2228850" cy="657225"/>
        </p:xfrm>
        <a:graphic>
          <a:graphicData uri="http://schemas.openxmlformats.org/presentationml/2006/ole">
            <p:oleObj spid="_x0000_s151575" name="Equation" r:id="rId4" imgW="825480" imgH="241200" progId="Equation.3">
              <p:embed/>
            </p:oleObj>
          </a:graphicData>
        </a:graphic>
      </p:graphicFrame>
      <p:graphicFrame>
        <p:nvGraphicFramePr>
          <p:cNvPr id="151576" name="Object 24"/>
          <p:cNvGraphicFramePr>
            <a:graphicFrameLocks noChangeAspect="1"/>
          </p:cNvGraphicFramePr>
          <p:nvPr/>
        </p:nvGraphicFramePr>
        <p:xfrm>
          <a:off x="2682875" y="4437063"/>
          <a:ext cx="2536825" cy="657225"/>
        </p:xfrm>
        <a:graphic>
          <a:graphicData uri="http://schemas.openxmlformats.org/presentationml/2006/ole">
            <p:oleObj spid="_x0000_s151576" name="Equation" r:id="rId5" imgW="939600" imgH="241200" progId="Equation.3">
              <p:embed/>
            </p:oleObj>
          </a:graphicData>
        </a:graphic>
      </p:graphicFrame>
      <p:sp>
        <p:nvSpPr>
          <p:cNvPr id="151596" name="Line 25"/>
          <p:cNvSpPr>
            <a:spLocks noChangeShapeType="1"/>
          </p:cNvSpPr>
          <p:nvPr/>
        </p:nvSpPr>
        <p:spPr bwMode="auto">
          <a:xfrm>
            <a:off x="5581650" y="5229225"/>
            <a:ext cx="1439863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1597" name="Line 26"/>
          <p:cNvSpPr>
            <a:spLocks noChangeShapeType="1"/>
          </p:cNvSpPr>
          <p:nvPr/>
        </p:nvSpPr>
        <p:spPr bwMode="auto">
          <a:xfrm>
            <a:off x="8389938" y="5229225"/>
            <a:ext cx="14398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44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46445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4B42DE32-1B8A-4F40-9D7D-611EA7C67CF5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26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46446" name="Rectangle 5"/>
          <p:cNvSpPr>
            <a:spLocks noChangeArrowheads="1"/>
          </p:cNvSpPr>
          <p:nvPr/>
        </p:nvSpPr>
        <p:spPr bwMode="auto">
          <a:xfrm>
            <a:off x="0" y="2052638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46447" name="Rectangle 6"/>
          <p:cNvSpPr>
            <a:spLocks noChangeArrowheads="1"/>
          </p:cNvSpPr>
          <p:nvPr/>
        </p:nvSpPr>
        <p:spPr bwMode="auto">
          <a:xfrm>
            <a:off x="-36513" y="3819525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46440" name="Object 8"/>
          <p:cNvGraphicFramePr>
            <a:graphicFrameLocks noChangeAspect="1"/>
          </p:cNvGraphicFramePr>
          <p:nvPr/>
        </p:nvGraphicFramePr>
        <p:xfrm>
          <a:off x="3060700" y="981075"/>
          <a:ext cx="9048750" cy="657225"/>
        </p:xfrm>
        <a:graphic>
          <a:graphicData uri="http://schemas.openxmlformats.org/presentationml/2006/ole">
            <p:oleObj spid="_x0000_s146440" name="Equation" r:id="rId3" imgW="3352800" imgH="241300" progId="Equation.3">
              <p:embed/>
            </p:oleObj>
          </a:graphicData>
        </a:graphic>
      </p:graphicFrame>
      <p:sp>
        <p:nvSpPr>
          <p:cNvPr id="146448" name="CaixaDeTexto 8"/>
          <p:cNvSpPr txBox="1">
            <a:spLocks noChangeArrowheads="1"/>
          </p:cNvSpPr>
          <p:nvPr/>
        </p:nvSpPr>
        <p:spPr bwMode="auto">
          <a:xfrm>
            <a:off x="252413" y="2133600"/>
            <a:ext cx="14400212" cy="8318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latin typeface="Calibri" pitchFamily="34" charset="0"/>
              </a:rPr>
              <a:t>Para usarmos o fator F de Christiansen na eq. acima temos que respeitar o comprimento, o diâmetro, mas também o número de saídas (aspersores) e a vazão inicial para cada um desses Termos.</a:t>
            </a:r>
          </a:p>
        </p:txBody>
      </p:sp>
      <p:graphicFrame>
        <p:nvGraphicFramePr>
          <p:cNvPr id="146443" name="Object 11"/>
          <p:cNvGraphicFramePr>
            <a:graphicFrameLocks noChangeAspect="1"/>
          </p:cNvGraphicFramePr>
          <p:nvPr/>
        </p:nvGraphicFramePr>
        <p:xfrm>
          <a:off x="3024188" y="4211638"/>
          <a:ext cx="9048750" cy="657225"/>
        </p:xfrm>
        <a:graphic>
          <a:graphicData uri="http://schemas.openxmlformats.org/presentationml/2006/ole">
            <p:oleObj spid="_x0000_s146443" name="Equation" r:id="rId4" imgW="3352800" imgH="241300" progId="Equation.3">
              <p:embed/>
            </p:oleObj>
          </a:graphicData>
        </a:graphic>
      </p:graphicFrame>
      <p:sp>
        <p:nvSpPr>
          <p:cNvPr id="146449" name="CaixaDeTexto 8"/>
          <p:cNvSpPr txBox="1">
            <a:spLocks noChangeArrowheads="1"/>
          </p:cNvSpPr>
          <p:nvPr/>
        </p:nvSpPr>
        <p:spPr bwMode="auto">
          <a:xfrm>
            <a:off x="4608513" y="5618163"/>
            <a:ext cx="2016125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>
                <a:latin typeface="Calibri" pitchFamily="34" charset="0"/>
              </a:rPr>
              <a:t>F (m, N)</a:t>
            </a:r>
          </a:p>
          <a:p>
            <a:r>
              <a:rPr lang="pt-BR" sz="2400" b="1">
                <a:latin typeface="Calibri" pitchFamily="34" charset="0"/>
              </a:rPr>
              <a:t>QLL = qA x N</a:t>
            </a:r>
          </a:p>
        </p:txBody>
      </p:sp>
      <p:sp>
        <p:nvSpPr>
          <p:cNvPr id="146450" name="Line 13"/>
          <p:cNvSpPr>
            <a:spLocks noChangeShapeType="1"/>
          </p:cNvSpPr>
          <p:nvPr/>
        </p:nvSpPr>
        <p:spPr bwMode="auto">
          <a:xfrm flipH="1">
            <a:off x="5616575" y="47958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6451" name="CaixaDeTexto 8"/>
          <p:cNvSpPr txBox="1">
            <a:spLocks noChangeArrowheads="1"/>
          </p:cNvSpPr>
          <p:nvPr/>
        </p:nvSpPr>
        <p:spPr bwMode="auto">
          <a:xfrm>
            <a:off x="7308850" y="5618163"/>
            <a:ext cx="2124075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>
                <a:latin typeface="Calibri" pitchFamily="34" charset="0"/>
              </a:rPr>
              <a:t>F2 (m, N2)</a:t>
            </a:r>
          </a:p>
          <a:p>
            <a:r>
              <a:rPr lang="pt-BR" sz="2400" b="1">
                <a:latin typeface="Calibri" pitchFamily="34" charset="0"/>
              </a:rPr>
              <a:t>QLL2 = qA x N2</a:t>
            </a:r>
          </a:p>
        </p:txBody>
      </p:sp>
      <p:sp>
        <p:nvSpPr>
          <p:cNvPr id="146452" name="Line 15"/>
          <p:cNvSpPr>
            <a:spLocks noChangeShapeType="1"/>
          </p:cNvSpPr>
          <p:nvPr/>
        </p:nvSpPr>
        <p:spPr bwMode="auto">
          <a:xfrm flipH="1">
            <a:off x="8353425" y="47958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6453" name="Line 16"/>
          <p:cNvSpPr>
            <a:spLocks noChangeShapeType="1"/>
          </p:cNvSpPr>
          <p:nvPr/>
        </p:nvSpPr>
        <p:spPr bwMode="auto">
          <a:xfrm flipH="1">
            <a:off x="11161713" y="48688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6454" name="CaixaDeTexto 8"/>
          <p:cNvSpPr txBox="1">
            <a:spLocks noChangeArrowheads="1"/>
          </p:cNvSpPr>
          <p:nvPr/>
        </p:nvSpPr>
        <p:spPr bwMode="auto">
          <a:xfrm>
            <a:off x="10045700" y="5618163"/>
            <a:ext cx="2268538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>
                <a:latin typeface="Calibri" pitchFamily="34" charset="0"/>
              </a:rPr>
              <a:t>F2 (m, N2)</a:t>
            </a:r>
          </a:p>
          <a:p>
            <a:r>
              <a:rPr lang="pt-BR" sz="2400" b="1">
                <a:latin typeface="Calibri" pitchFamily="34" charset="0"/>
              </a:rPr>
              <a:t>QLL2 = qA x N2</a:t>
            </a:r>
          </a:p>
        </p:txBody>
      </p:sp>
      <p:sp>
        <p:nvSpPr>
          <p:cNvPr id="146455" name="Line 18"/>
          <p:cNvSpPr>
            <a:spLocks noChangeShapeType="1"/>
          </p:cNvSpPr>
          <p:nvPr/>
        </p:nvSpPr>
        <p:spPr bwMode="auto">
          <a:xfrm>
            <a:off x="0" y="3573463"/>
            <a:ext cx="1476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5" name="CaixaDeTexto 8"/>
          <p:cNvSpPr txBox="1">
            <a:spLocks noChangeArrowheads="1"/>
          </p:cNvSpPr>
          <p:nvPr/>
        </p:nvSpPr>
        <p:spPr bwMode="auto">
          <a:xfrm>
            <a:off x="180975" y="358775"/>
            <a:ext cx="14401800" cy="33893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>
                <a:solidFill>
                  <a:srgbClr val="0033CC"/>
                </a:solidFill>
                <a:latin typeface="Calibri" pitchFamily="34" charset="0"/>
              </a:rPr>
              <a:t>Perda de Carga Média em Lateral com 2 Diâmetros</a:t>
            </a:r>
          </a:p>
          <a:p>
            <a:pPr algn="just"/>
            <a:endParaRPr lang="pt-BR" sz="1200" b="1">
              <a:solidFill>
                <a:srgbClr val="0033CC"/>
              </a:solidFill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Como vimos antes, a Hf média de uma Lateral com 1 diâmetro vale cerca de ¾ ou 75 % do total: </a:t>
            </a:r>
          </a:p>
          <a:p>
            <a:pPr algn="just"/>
            <a:r>
              <a:rPr lang="pt-BR" sz="2400" b="1">
                <a:latin typeface="Calibri" pitchFamily="34" charset="0"/>
              </a:rPr>
              <a:t>3/4 Hf Real Observada...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Quando se utiliza uma combinação de dois diâmetros, a Hf média vale cerca de 5/8 ou 63 % do total: </a:t>
            </a:r>
          </a:p>
          <a:p>
            <a:pPr algn="just"/>
            <a:r>
              <a:rPr lang="pt-BR" sz="2400" b="1">
                <a:latin typeface="Calibri" pitchFamily="34" charset="0"/>
              </a:rPr>
              <a:t>5/8 Hf Real Observada...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Assim:</a:t>
            </a:r>
          </a:p>
        </p:txBody>
      </p:sp>
      <p:sp>
        <p:nvSpPr>
          <p:cNvPr id="152586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52587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BC899B99-1B34-4E58-911C-38E996C63134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27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2588" name="Rectangle 5"/>
          <p:cNvSpPr>
            <a:spLocks noChangeArrowheads="1"/>
          </p:cNvSpPr>
          <p:nvPr/>
        </p:nvSpPr>
        <p:spPr bwMode="auto">
          <a:xfrm>
            <a:off x="0" y="2052638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52589" name="Rectangle 10"/>
          <p:cNvSpPr>
            <a:spLocks noChangeArrowheads="1"/>
          </p:cNvSpPr>
          <p:nvPr/>
        </p:nvSpPr>
        <p:spPr bwMode="auto">
          <a:xfrm>
            <a:off x="0" y="3100388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52590" name="Rectangle 12"/>
          <p:cNvSpPr>
            <a:spLocks noChangeArrowheads="1"/>
          </p:cNvSpPr>
          <p:nvPr/>
        </p:nvSpPr>
        <p:spPr bwMode="auto">
          <a:xfrm>
            <a:off x="0" y="3100388"/>
            <a:ext cx="147621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52584" name="Object 8"/>
          <p:cNvGraphicFramePr>
            <a:graphicFrameLocks noChangeAspect="1"/>
          </p:cNvGraphicFramePr>
          <p:nvPr/>
        </p:nvGraphicFramePr>
        <p:xfrm>
          <a:off x="3841750" y="4013200"/>
          <a:ext cx="6477000" cy="1073150"/>
        </p:xfrm>
        <a:graphic>
          <a:graphicData uri="http://schemas.openxmlformats.org/presentationml/2006/ole">
            <p:oleObj spid="_x0000_s152584" name="Equation" r:id="rId3" imgW="24001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68962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10C5A223-E64C-4764-A9F2-5205B3612659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28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68963" name="CaixaDeTexto 8"/>
          <p:cNvSpPr txBox="1">
            <a:spLocks noChangeArrowheads="1"/>
          </p:cNvSpPr>
          <p:nvPr/>
        </p:nvSpPr>
        <p:spPr bwMode="auto">
          <a:xfrm>
            <a:off x="180975" y="1773238"/>
            <a:ext cx="7991475" cy="8318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 b="1">
                <a:latin typeface="Calibri" pitchFamily="34" charset="0"/>
              </a:rPr>
              <a:t>Se desejar saber mais sobre Jerald Emmet Christiansen (1905-1989)</a:t>
            </a:r>
          </a:p>
        </p:txBody>
      </p:sp>
      <p:pic>
        <p:nvPicPr>
          <p:cNvPr id="168964" name="Picture 27" descr="christians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9938" y="523875"/>
            <a:ext cx="6372225" cy="635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8965" name="Rectangle 28"/>
          <p:cNvSpPr>
            <a:spLocks noChangeArrowheads="1"/>
          </p:cNvSpPr>
          <p:nvPr/>
        </p:nvSpPr>
        <p:spPr bwMode="auto">
          <a:xfrm>
            <a:off x="4467225" y="5300663"/>
            <a:ext cx="384968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>
                <a:latin typeface="Calibri" pitchFamily="34" charset="0"/>
              </a:rPr>
              <a:t>https://archive.org/details/irrigationbyspri670chri</a:t>
            </a:r>
          </a:p>
        </p:txBody>
      </p:sp>
      <p:sp>
        <p:nvSpPr>
          <p:cNvPr id="168967" name="Rectangle 7"/>
          <p:cNvSpPr>
            <a:spLocks noChangeArrowheads="1"/>
          </p:cNvSpPr>
          <p:nvPr/>
        </p:nvSpPr>
        <p:spPr bwMode="auto">
          <a:xfrm>
            <a:off x="3690938" y="3086100"/>
            <a:ext cx="73787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/>
              <a:t>DENÍCULI, W.; RAMOS, M. M.; LOUREIRO, B. T. Dimensionamento de tubulações</a:t>
            </a:r>
          </a:p>
          <a:p>
            <a:r>
              <a:rPr lang="pt-BR"/>
              <a:t>dotadas de múltiplas saídas, utilizando o conceito de condutos equivalentes.</a:t>
            </a:r>
          </a:p>
          <a:p>
            <a:r>
              <a:rPr lang="pt-BR" b="1"/>
              <a:t>Revista Ceres</a:t>
            </a:r>
            <a:r>
              <a:rPr lang="pt-BR"/>
              <a:t>, Viçosa, v. 39, n. 225, p. 414-427, 1992.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69987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E111199A-C176-4DAF-BAC4-70068DE23DEE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29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69991" name="Rectangle 7"/>
          <p:cNvSpPr>
            <a:spLocks noChangeArrowheads="1"/>
          </p:cNvSpPr>
          <p:nvPr/>
        </p:nvSpPr>
        <p:spPr bwMode="auto">
          <a:xfrm>
            <a:off x="127000" y="2708275"/>
            <a:ext cx="14382750" cy="831850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pt-BR" sz="2400" b="1">
                <a:latin typeface="Calibri" pitchFamily="34" charset="0"/>
              </a:rPr>
              <a:t>DENÍCULI, W.; RAMOS, M. M.; LOUREIRO, B. T. Dimensionamento de tubulações dotadas de múltiplas saídas, utilizando o conceito de condutos equivalentes. Revista Ceres, Viçosa, v. 39, n. 225, p. 414-427, 1992.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aixaDeTexto 5"/>
          <p:cNvSpPr txBox="1">
            <a:spLocks noChangeArrowheads="1"/>
          </p:cNvSpPr>
          <p:nvPr/>
        </p:nvSpPr>
        <p:spPr bwMode="auto">
          <a:xfrm>
            <a:off x="230188" y="1681163"/>
            <a:ext cx="14401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000" b="1">
                <a:latin typeface="Calibri" pitchFamily="34" charset="0"/>
              </a:rPr>
              <a:t>Comentários de Aula</a:t>
            </a:r>
          </a:p>
          <a:p>
            <a:pPr algn="ctr"/>
            <a:endParaRPr lang="pt-BR" sz="4000" b="1">
              <a:latin typeface="Calibri" pitchFamily="34" charset="0"/>
            </a:endParaRPr>
          </a:p>
          <a:p>
            <a:pPr algn="ctr"/>
            <a:endParaRPr lang="pt-BR" sz="4000" b="1">
              <a:latin typeface="Calibri" pitchFamily="34" charset="0"/>
            </a:endParaRPr>
          </a:p>
          <a:p>
            <a:pPr algn="ctr"/>
            <a:r>
              <a:rPr lang="pt-BR" sz="4000" b="1">
                <a:latin typeface="Calibri" pitchFamily="34" charset="0"/>
              </a:rPr>
              <a:t>Linha Lateral com 2 Diâmetros</a:t>
            </a:r>
          </a:p>
        </p:txBody>
      </p:sp>
      <p:sp>
        <p:nvSpPr>
          <p:cNvPr id="17410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7411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9A3D9D69-7224-4B35-A00C-F0BBC3306DC9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3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aixaDeTexto 8"/>
          <p:cNvSpPr txBox="1">
            <a:spLocks noChangeArrowheads="1"/>
          </p:cNvSpPr>
          <p:nvPr/>
        </p:nvSpPr>
        <p:spPr bwMode="auto">
          <a:xfrm>
            <a:off x="180975" y="358775"/>
            <a:ext cx="14401800" cy="59451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>
                <a:solidFill>
                  <a:srgbClr val="0033CC"/>
                </a:solidFill>
                <a:latin typeface="Calibri" pitchFamily="34" charset="0"/>
              </a:rPr>
              <a:t>Decisão a tomar em cima do diâmetro teórico calculado:</a:t>
            </a:r>
          </a:p>
          <a:p>
            <a:pPr algn="just"/>
            <a:endParaRPr lang="pt-BR" sz="1200" b="1">
              <a:solidFill>
                <a:srgbClr val="0033CC"/>
              </a:solidFill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Conhecido o diâmetro teórico calculado para uma dada condição de vazão, comprimento da lateral e perda de carga máxima tolerada, o projetista deve decidir sobre qual diâmetro comercial adotar.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a) Caso adote o diâmetro comercial imediatamente inferior ao diâmetro teórico, a Hf real observada será maior que a Hf real tolerada: assim, a rigor, a Lateral estará mal dimensionada (por mais próximo que o diâmetro comercial imediatamente inferior seja do diâmetro teórico).</a:t>
            </a:r>
          </a:p>
          <a:p>
            <a:pPr algn="just"/>
            <a:r>
              <a:rPr lang="pt-BR" sz="2400" b="1" u="sng">
                <a:solidFill>
                  <a:srgbClr val="0033CC"/>
                </a:solidFill>
                <a:latin typeface="Calibri" pitchFamily="34" charset="0"/>
              </a:rPr>
              <a:t>Implicações práticas:</a:t>
            </a:r>
            <a:r>
              <a:rPr lang="pt-BR" sz="2400" b="1">
                <a:latin typeface="Calibri" pitchFamily="34" charset="0"/>
              </a:rPr>
              <a:t> o custo fixo do investimento da compra será menor, pois tubos de menor diâmetro são mais baratos, mas, com maior Hf real observada será consumida maior potência pelo conjunto moto-bomba, resultando em maior custo variável de energia (elétrica ou a combustível). 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b) Caso adote o diâmetro comercial imediatamente superior ao diâmetro teórico, a Hf real observada será corretamente menor que a Hf real tolerada: assim, a Lateral estará bem dimensionada. </a:t>
            </a:r>
          </a:p>
          <a:p>
            <a:pPr algn="just"/>
            <a:r>
              <a:rPr lang="pt-BR" sz="2400" b="1" u="sng">
                <a:solidFill>
                  <a:srgbClr val="0033CC"/>
                </a:solidFill>
                <a:latin typeface="Calibri" pitchFamily="34" charset="0"/>
              </a:rPr>
              <a:t>Implicações práticas:</a:t>
            </a:r>
            <a:r>
              <a:rPr lang="pt-BR" sz="2400" b="1">
                <a:latin typeface="Calibri" pitchFamily="34" charset="0"/>
              </a:rPr>
              <a:t> maior preço pago pelos tubos (custo fixo), mas menor consumo de energia (custo variável).</a:t>
            </a:r>
          </a:p>
        </p:txBody>
      </p:sp>
      <p:sp>
        <p:nvSpPr>
          <p:cNvPr id="18434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8435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7D0EA168-BB10-4A8A-A1A5-2061DDFF7348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4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aixaDeTexto 8"/>
          <p:cNvSpPr txBox="1">
            <a:spLocks noChangeArrowheads="1"/>
          </p:cNvSpPr>
          <p:nvPr/>
        </p:nvSpPr>
        <p:spPr bwMode="auto">
          <a:xfrm>
            <a:off x="107950" y="115888"/>
            <a:ext cx="6985000" cy="635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3500" b="1">
                <a:latin typeface="Calibri" pitchFamily="34" charset="0"/>
              </a:rPr>
              <a:t>Questão do Preço x Questão da Hf </a:t>
            </a:r>
          </a:p>
        </p:txBody>
      </p:sp>
      <p:sp>
        <p:nvSpPr>
          <p:cNvPr id="19458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19459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E3B07B7F-F1F0-4BFA-881D-F7654CEF3D55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5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7164388" y="260350"/>
            <a:ext cx="0" cy="659765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19613" name="Group 157"/>
          <p:cNvGraphicFramePr>
            <a:graphicFrameLocks noGrp="1"/>
          </p:cNvGraphicFramePr>
          <p:nvPr/>
        </p:nvGraphicFramePr>
        <p:xfrm>
          <a:off x="252413" y="1341438"/>
          <a:ext cx="5873750" cy="4579937"/>
        </p:xfrm>
        <a:graphic>
          <a:graphicData uri="http://schemas.openxmlformats.org/drawingml/2006/table">
            <a:tbl>
              <a:tblPr/>
              <a:tblGrid>
                <a:gridCol w="2879725"/>
                <a:gridCol w="2994025"/>
              </a:tblGrid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Diâmetro Tubo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Preço* (RS/6m)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35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10,60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50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14,70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75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26,90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46,00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125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71,40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150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96,80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87" name="Rectangle 35"/>
          <p:cNvSpPr>
            <a:spLocks noChangeArrowheads="1"/>
          </p:cNvSpPr>
          <p:nvPr/>
        </p:nvSpPr>
        <p:spPr bwMode="auto">
          <a:xfrm>
            <a:off x="180975" y="5949950"/>
            <a:ext cx="45212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http://www.guilore.com.br/site/busca/nrPag/7/?search=tubo</a:t>
            </a:r>
          </a:p>
        </p:txBody>
      </p:sp>
      <p:graphicFrame>
        <p:nvGraphicFramePr>
          <p:cNvPr id="19611" name="Group 155"/>
          <p:cNvGraphicFramePr>
            <a:graphicFrameLocks noGrp="1"/>
          </p:cNvGraphicFramePr>
          <p:nvPr/>
        </p:nvGraphicFramePr>
        <p:xfrm>
          <a:off x="8005763" y="1801813"/>
          <a:ext cx="5856287" cy="4579937"/>
        </p:xfrm>
        <a:graphic>
          <a:graphicData uri="http://schemas.openxmlformats.org/drawingml/2006/table">
            <a:tbl>
              <a:tblPr/>
              <a:tblGrid>
                <a:gridCol w="2928937"/>
                <a:gridCol w="2927350"/>
              </a:tblGrid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Diâmetro Tubo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Hf (mca)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35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24,002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50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4,225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75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0,587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0,144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125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0,049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150 mm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0,020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14" name="CaixaDeTexto 8"/>
          <p:cNvSpPr txBox="1">
            <a:spLocks noChangeArrowheads="1"/>
          </p:cNvSpPr>
          <p:nvPr/>
        </p:nvSpPr>
        <p:spPr bwMode="auto">
          <a:xfrm>
            <a:off x="7524750" y="692150"/>
            <a:ext cx="7056438" cy="9556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b="1">
                <a:solidFill>
                  <a:srgbClr val="0033CC"/>
                </a:solidFill>
                <a:latin typeface="Calibri" pitchFamily="34" charset="0"/>
              </a:rPr>
              <a:t>Hf para uma vazão constante de 10 m3/h em 100 m de tubulação PVC Asperbras PN 40</a:t>
            </a:r>
          </a:p>
        </p:txBody>
      </p:sp>
      <p:sp>
        <p:nvSpPr>
          <p:cNvPr id="19515" name="CaixaDeTexto 8"/>
          <p:cNvSpPr txBox="1">
            <a:spLocks noChangeArrowheads="1"/>
          </p:cNvSpPr>
          <p:nvPr/>
        </p:nvSpPr>
        <p:spPr bwMode="auto">
          <a:xfrm>
            <a:off x="36513" y="765175"/>
            <a:ext cx="7056437" cy="5286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b="1">
                <a:solidFill>
                  <a:srgbClr val="0033CC"/>
                </a:solidFill>
                <a:latin typeface="Calibri" pitchFamily="34" charset="0"/>
              </a:rPr>
              <a:t>Preço de Tubo de PVC Asperbras PN 40</a:t>
            </a:r>
          </a:p>
        </p:txBody>
      </p:sp>
      <p:sp>
        <p:nvSpPr>
          <p:cNvPr id="19516" name="Rectangle 35"/>
          <p:cNvSpPr>
            <a:spLocks noChangeArrowheads="1"/>
          </p:cNvSpPr>
          <p:nvPr/>
        </p:nvSpPr>
        <p:spPr bwMode="auto">
          <a:xfrm>
            <a:off x="252413" y="6308725"/>
            <a:ext cx="66960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* Esses preços não são deflacionados. Servem apenas para verificar a proporcionalidade variável entre 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aixaDeTexto 8"/>
          <p:cNvSpPr txBox="1">
            <a:spLocks noChangeArrowheads="1"/>
          </p:cNvSpPr>
          <p:nvPr/>
        </p:nvSpPr>
        <p:spPr bwMode="auto">
          <a:xfrm>
            <a:off x="180975" y="358775"/>
            <a:ext cx="14401800" cy="52149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>
                <a:solidFill>
                  <a:srgbClr val="0033CC"/>
                </a:solidFill>
                <a:latin typeface="Calibri" pitchFamily="34" charset="0"/>
              </a:rPr>
              <a:t>Decisão a tomar em cima do diâmetro teórico calculado:</a:t>
            </a:r>
          </a:p>
          <a:p>
            <a:pPr algn="just"/>
            <a:endParaRPr lang="pt-BR" sz="1200" b="1">
              <a:solidFill>
                <a:srgbClr val="0033CC"/>
              </a:solidFill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c) Uma terceira opção seria combinar diferentes diâmetros para a Lateral.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Qual o princípio por trás dessa opção?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No início da Lateral se conduz maior vazão e no seu final se conduz menor vazão. 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Assim, um maior diâmetro deve ser escolhido para o início da Lateral. </a:t>
            </a:r>
          </a:p>
        </p:txBody>
      </p:sp>
      <p:sp>
        <p:nvSpPr>
          <p:cNvPr id="20482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20483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1AD2B933-347F-4118-B63B-BFBEC3D2F038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6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0484" name="Line 5"/>
          <p:cNvSpPr>
            <a:spLocks noChangeShapeType="1"/>
          </p:cNvSpPr>
          <p:nvPr/>
        </p:nvSpPr>
        <p:spPr bwMode="auto">
          <a:xfrm>
            <a:off x="180975" y="3357563"/>
            <a:ext cx="14581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aixaDeTexto 8"/>
          <p:cNvSpPr txBox="1">
            <a:spLocks noChangeArrowheads="1"/>
          </p:cNvSpPr>
          <p:nvPr/>
        </p:nvSpPr>
        <p:spPr bwMode="auto">
          <a:xfrm>
            <a:off x="180975" y="6092825"/>
            <a:ext cx="2376488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Linha Principal</a:t>
            </a:r>
          </a:p>
        </p:txBody>
      </p:sp>
      <p:sp>
        <p:nvSpPr>
          <p:cNvPr id="21506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21507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27F760D2-1E71-4BA3-85F1-129AF6152590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7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1508" name="AutoShape 7"/>
          <p:cNvSpPr>
            <a:spLocks noChangeArrowheads="1"/>
          </p:cNvSpPr>
          <p:nvPr/>
        </p:nvSpPr>
        <p:spPr bwMode="auto">
          <a:xfrm>
            <a:off x="2089150" y="4005263"/>
            <a:ext cx="12204700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1509" name="Line 8"/>
          <p:cNvSpPr>
            <a:spLocks noChangeShapeType="1"/>
          </p:cNvSpPr>
          <p:nvPr/>
        </p:nvSpPr>
        <p:spPr bwMode="auto">
          <a:xfrm flipH="1">
            <a:off x="1331913" y="4941888"/>
            <a:ext cx="0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10" name="CaixaDeTexto 8"/>
          <p:cNvSpPr txBox="1">
            <a:spLocks noChangeArrowheads="1"/>
          </p:cNvSpPr>
          <p:nvPr/>
        </p:nvSpPr>
        <p:spPr bwMode="auto">
          <a:xfrm>
            <a:off x="3421063" y="5157788"/>
            <a:ext cx="10045700" cy="15621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solidFill>
                  <a:srgbClr val="0033CC"/>
                </a:solidFill>
                <a:latin typeface="Calibri" pitchFamily="34" charset="0"/>
              </a:rPr>
              <a:t>A necessidade de diâmetro é a mesma ao longo dessa Lateral com 14 aspersores, lembrando que ao longo dela a Vazão é decrescente?</a:t>
            </a:r>
          </a:p>
          <a:p>
            <a:pPr algn="ctr"/>
            <a:endParaRPr lang="pt-BR" sz="2400" b="1">
              <a:latin typeface="Calibri" pitchFamily="34" charset="0"/>
              <a:sym typeface="Wingdings" pitchFamily="2" charset="2"/>
            </a:endParaRPr>
          </a:p>
          <a:p>
            <a:pPr algn="ctr"/>
            <a:r>
              <a:rPr lang="pt-BR" sz="2400" b="1">
                <a:latin typeface="Calibri" pitchFamily="34" charset="0"/>
                <a:sym typeface="Wingdings" pitchFamily="2" charset="2"/>
              </a:rPr>
              <a:t>    </a:t>
            </a:r>
            <a:r>
              <a:rPr lang="pt-BR" sz="2400" b="1">
                <a:latin typeface="Calibri" pitchFamily="34" charset="0"/>
              </a:rPr>
              <a:t>Não.</a:t>
            </a:r>
          </a:p>
        </p:txBody>
      </p:sp>
      <p:sp>
        <p:nvSpPr>
          <p:cNvPr id="21511" name="Oval 12"/>
          <p:cNvSpPr>
            <a:spLocks noChangeArrowheads="1"/>
          </p:cNvSpPr>
          <p:nvPr/>
        </p:nvSpPr>
        <p:spPr bwMode="auto">
          <a:xfrm>
            <a:off x="722313" y="3500438"/>
            <a:ext cx="1474787" cy="13716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1512" name="Line 13"/>
          <p:cNvSpPr>
            <a:spLocks noChangeShapeType="1"/>
          </p:cNvSpPr>
          <p:nvPr/>
        </p:nvSpPr>
        <p:spPr bwMode="auto">
          <a:xfrm flipV="1">
            <a:off x="3708400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13" name="Line 14"/>
          <p:cNvSpPr>
            <a:spLocks noChangeShapeType="1"/>
          </p:cNvSpPr>
          <p:nvPr/>
        </p:nvSpPr>
        <p:spPr bwMode="auto">
          <a:xfrm flipV="1">
            <a:off x="2844800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14" name="Line 15"/>
          <p:cNvSpPr>
            <a:spLocks noChangeShapeType="1"/>
          </p:cNvSpPr>
          <p:nvPr/>
        </p:nvSpPr>
        <p:spPr bwMode="auto">
          <a:xfrm flipV="1">
            <a:off x="4572000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15" name="Line 17"/>
          <p:cNvSpPr>
            <a:spLocks noChangeShapeType="1"/>
          </p:cNvSpPr>
          <p:nvPr/>
        </p:nvSpPr>
        <p:spPr bwMode="auto">
          <a:xfrm flipV="1">
            <a:off x="5437188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16" name="Line 19"/>
          <p:cNvSpPr>
            <a:spLocks noChangeShapeType="1"/>
          </p:cNvSpPr>
          <p:nvPr/>
        </p:nvSpPr>
        <p:spPr bwMode="auto">
          <a:xfrm flipV="1">
            <a:off x="6300788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17" name="Line 20"/>
          <p:cNvSpPr>
            <a:spLocks noChangeShapeType="1"/>
          </p:cNvSpPr>
          <p:nvPr/>
        </p:nvSpPr>
        <p:spPr bwMode="auto">
          <a:xfrm flipV="1">
            <a:off x="7164388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18" name="Line 22"/>
          <p:cNvSpPr>
            <a:spLocks noChangeShapeType="1"/>
          </p:cNvSpPr>
          <p:nvPr/>
        </p:nvSpPr>
        <p:spPr bwMode="auto">
          <a:xfrm flipV="1">
            <a:off x="8027988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19" name="Line 23"/>
          <p:cNvSpPr>
            <a:spLocks noChangeShapeType="1"/>
          </p:cNvSpPr>
          <p:nvPr/>
        </p:nvSpPr>
        <p:spPr bwMode="auto">
          <a:xfrm flipV="1">
            <a:off x="8893175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20" name="Line 24"/>
          <p:cNvSpPr>
            <a:spLocks noChangeShapeType="1"/>
          </p:cNvSpPr>
          <p:nvPr/>
        </p:nvSpPr>
        <p:spPr bwMode="auto">
          <a:xfrm flipV="1">
            <a:off x="9756775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21" name="Line 26"/>
          <p:cNvSpPr>
            <a:spLocks noChangeShapeType="1"/>
          </p:cNvSpPr>
          <p:nvPr/>
        </p:nvSpPr>
        <p:spPr bwMode="auto">
          <a:xfrm flipV="1">
            <a:off x="10621963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22" name="Line 27"/>
          <p:cNvSpPr>
            <a:spLocks noChangeShapeType="1"/>
          </p:cNvSpPr>
          <p:nvPr/>
        </p:nvSpPr>
        <p:spPr bwMode="auto">
          <a:xfrm flipV="1">
            <a:off x="11485563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23" name="Line 28"/>
          <p:cNvSpPr>
            <a:spLocks noChangeShapeType="1"/>
          </p:cNvSpPr>
          <p:nvPr/>
        </p:nvSpPr>
        <p:spPr bwMode="auto">
          <a:xfrm flipV="1">
            <a:off x="12350750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24" name="Line 29"/>
          <p:cNvSpPr>
            <a:spLocks noChangeShapeType="1"/>
          </p:cNvSpPr>
          <p:nvPr/>
        </p:nvSpPr>
        <p:spPr bwMode="auto">
          <a:xfrm flipV="1">
            <a:off x="13214350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25" name="Line 31"/>
          <p:cNvSpPr>
            <a:spLocks noChangeShapeType="1"/>
          </p:cNvSpPr>
          <p:nvPr/>
        </p:nvSpPr>
        <p:spPr bwMode="auto">
          <a:xfrm flipV="1">
            <a:off x="14077950" y="30686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1526" name="CaixaDeTexto 8"/>
          <p:cNvSpPr txBox="1">
            <a:spLocks noChangeArrowheads="1"/>
          </p:cNvSpPr>
          <p:nvPr/>
        </p:nvSpPr>
        <p:spPr bwMode="auto">
          <a:xfrm>
            <a:off x="1403350" y="1628775"/>
            <a:ext cx="208915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qA x 14</a:t>
            </a:r>
          </a:p>
        </p:txBody>
      </p:sp>
      <p:sp>
        <p:nvSpPr>
          <p:cNvPr id="21527" name="CaixaDeTexto 8"/>
          <p:cNvSpPr txBox="1">
            <a:spLocks noChangeArrowheads="1"/>
          </p:cNvSpPr>
          <p:nvPr/>
        </p:nvSpPr>
        <p:spPr bwMode="auto">
          <a:xfrm>
            <a:off x="12709525" y="1557338"/>
            <a:ext cx="1801813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qA x 1</a:t>
            </a:r>
          </a:p>
        </p:txBody>
      </p:sp>
      <p:sp>
        <p:nvSpPr>
          <p:cNvPr id="21528" name="Line 35"/>
          <p:cNvSpPr>
            <a:spLocks noChangeShapeType="1"/>
          </p:cNvSpPr>
          <p:nvPr/>
        </p:nvSpPr>
        <p:spPr bwMode="auto">
          <a:xfrm>
            <a:off x="13646150" y="2133600"/>
            <a:ext cx="0" cy="2087563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1529" name="Line 36"/>
          <p:cNvSpPr>
            <a:spLocks noChangeShapeType="1"/>
          </p:cNvSpPr>
          <p:nvPr/>
        </p:nvSpPr>
        <p:spPr bwMode="auto">
          <a:xfrm>
            <a:off x="2413000" y="2133600"/>
            <a:ext cx="0" cy="2087563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1530" name="CaixaDeTexto 8"/>
          <p:cNvSpPr txBox="1">
            <a:spLocks noChangeArrowheads="1"/>
          </p:cNvSpPr>
          <p:nvPr/>
        </p:nvSpPr>
        <p:spPr bwMode="auto">
          <a:xfrm>
            <a:off x="9178925" y="1557338"/>
            <a:ext cx="1801813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>
                <a:latin typeface="Calibri" pitchFamily="34" charset="0"/>
              </a:rPr>
              <a:t>qLL = qA x 5</a:t>
            </a:r>
          </a:p>
        </p:txBody>
      </p:sp>
      <p:sp>
        <p:nvSpPr>
          <p:cNvPr id="21531" name="Line 38"/>
          <p:cNvSpPr>
            <a:spLocks noChangeShapeType="1"/>
          </p:cNvSpPr>
          <p:nvPr/>
        </p:nvSpPr>
        <p:spPr bwMode="auto">
          <a:xfrm>
            <a:off x="10115550" y="2133600"/>
            <a:ext cx="0" cy="2087563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aixaDeTexto 8"/>
          <p:cNvSpPr txBox="1">
            <a:spLocks noChangeArrowheads="1"/>
          </p:cNvSpPr>
          <p:nvPr/>
        </p:nvSpPr>
        <p:spPr bwMode="auto">
          <a:xfrm>
            <a:off x="180975" y="358775"/>
            <a:ext cx="14401800" cy="59451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>
                <a:solidFill>
                  <a:srgbClr val="0033CC"/>
                </a:solidFill>
                <a:latin typeface="Calibri" pitchFamily="34" charset="0"/>
              </a:rPr>
              <a:t>Decisão a tomar em cima do diâmetro teórico calculado:</a:t>
            </a:r>
          </a:p>
          <a:p>
            <a:pPr algn="just"/>
            <a:endParaRPr lang="pt-BR" sz="1200" b="1">
              <a:solidFill>
                <a:srgbClr val="0033CC"/>
              </a:solidFill>
              <a:latin typeface="Calibri" pitchFamily="34" charset="0"/>
            </a:endParaRPr>
          </a:p>
          <a:p>
            <a:pPr algn="just"/>
            <a:r>
              <a:rPr lang="pt-BR" sz="2400" b="1" u="sng">
                <a:latin typeface="Calibri" pitchFamily="34" charset="0"/>
              </a:rPr>
              <a:t>Combinação de diferentes diâmetros para a Lateral</a:t>
            </a:r>
          </a:p>
          <a:p>
            <a:pPr algn="just"/>
            <a:endParaRPr lang="pt-BR" sz="2400" b="1" u="sng">
              <a:latin typeface="Calibri" pitchFamily="34" charset="0"/>
            </a:endParaRPr>
          </a:p>
          <a:p>
            <a:pPr algn="just"/>
            <a:r>
              <a:rPr lang="pt-BR" sz="2400" b="1" u="sng">
                <a:latin typeface="Calibri" pitchFamily="34" charset="0"/>
              </a:rPr>
              <a:t>Qual o princípio por trás dessa opção?</a:t>
            </a:r>
          </a:p>
          <a:p>
            <a:pPr algn="just"/>
            <a:r>
              <a:rPr lang="pt-BR" sz="2400" b="1">
                <a:solidFill>
                  <a:srgbClr val="008000"/>
                </a:solidFill>
                <a:latin typeface="Calibri" pitchFamily="34" charset="0"/>
              </a:rPr>
              <a:t>No início da Lateral se conduz maior vazão e no final se conduz menor vazão. Assim, um maior diâmetro deve ser escolhido para o início da Lateral. Para os demais segmentos da Lateral o uso de menor(es) diâmetro(s) é compatível com a vazão decrescente e gera menor custo para a linha.</a:t>
            </a:r>
          </a:p>
          <a:p>
            <a:pPr algn="just"/>
            <a:endParaRPr lang="pt-BR" sz="2400" b="1">
              <a:solidFill>
                <a:srgbClr val="008000"/>
              </a:solidFill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Deste modo, com base no diâmetro teórico, escolhe-se para o segmento inicial da Lateral um diâmetro comercial imediatamente superior (D1). </a:t>
            </a:r>
          </a:p>
          <a:p>
            <a:pPr algn="just"/>
            <a:r>
              <a:rPr lang="pt-BR" sz="2400" b="1">
                <a:latin typeface="Calibri" pitchFamily="34" charset="0"/>
              </a:rPr>
              <a:t>Para o restante da Lateral pode-se adotar apenas mais um diâmetro ou vários outros diâmetros progressivamente menores.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Então, a escolha do número de diâmetros a adotar deve ser tomada. Para isso, deve-se levar em conta se a Lateral será portátil ou fixa.</a:t>
            </a:r>
          </a:p>
        </p:txBody>
      </p:sp>
      <p:sp>
        <p:nvSpPr>
          <p:cNvPr id="22530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22531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881AA92C-B866-41EF-957C-56019791A9C7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8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aixaDeTexto 8"/>
          <p:cNvSpPr txBox="1">
            <a:spLocks noChangeArrowheads="1"/>
          </p:cNvSpPr>
          <p:nvPr/>
        </p:nvSpPr>
        <p:spPr bwMode="auto">
          <a:xfrm>
            <a:off x="180975" y="358775"/>
            <a:ext cx="14401800" cy="37544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>
                <a:solidFill>
                  <a:srgbClr val="0033CC"/>
                </a:solidFill>
                <a:latin typeface="Calibri" pitchFamily="34" charset="0"/>
              </a:rPr>
              <a:t>Decisão a tomar em cima do diâmetro teórico calculado:</a:t>
            </a:r>
          </a:p>
          <a:p>
            <a:pPr algn="just"/>
            <a:endParaRPr lang="pt-BR" sz="1200" b="1">
              <a:solidFill>
                <a:srgbClr val="0033CC"/>
              </a:solidFill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Laterais que operam em sistemas portáteis ou semi-portáteis são obviamente móveis dentro do turno de rega. Quando se tem muitos diâmetros (como em tubulações telescópicas), a montagem e a desmontagem da Lateral pelos funcionários de campo tornam-se operações mais morosas e sujeitas a falhas.</a:t>
            </a:r>
          </a:p>
          <a:p>
            <a:pPr algn="just"/>
            <a:r>
              <a:rPr lang="pt-BR" sz="2400" b="1">
                <a:latin typeface="Calibri" pitchFamily="34" charset="0"/>
              </a:rPr>
              <a:t>Por essa razão, para Laterais móveis recomenda-se o uso de 1 ou 2 diâmetros apenas.</a:t>
            </a:r>
          </a:p>
          <a:p>
            <a:pPr algn="just"/>
            <a:endParaRPr lang="pt-BR" sz="2400" b="1">
              <a:latin typeface="Calibri" pitchFamily="34" charset="0"/>
            </a:endParaRPr>
          </a:p>
          <a:p>
            <a:pPr algn="just"/>
            <a:r>
              <a:rPr lang="pt-BR" sz="2400" b="1">
                <a:latin typeface="Calibri" pitchFamily="34" charset="0"/>
              </a:rPr>
              <a:t>Em sistemas fixos, as Laterais permanecem conectadas por todo o tempo durante o ciclo de cultivo. Assim, não se tem os problemas de montagem/desmontagem já citados e nesse caso Laterais com 3 ou mais diâmetros são viáveis.</a:t>
            </a:r>
          </a:p>
        </p:txBody>
      </p:sp>
      <p:sp>
        <p:nvSpPr>
          <p:cNvPr id="23554" name="Espaço Reservado para Rodapé 4"/>
          <p:cNvSpPr txBox="1">
            <a:spLocks noGrp="1"/>
          </p:cNvSpPr>
          <p:nvPr/>
        </p:nvSpPr>
        <p:spPr bwMode="auto">
          <a:xfrm>
            <a:off x="6457950" y="0"/>
            <a:ext cx="74723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 u="sng">
                <a:solidFill>
                  <a:srgbClr val="898989"/>
                </a:solidFill>
                <a:latin typeface="Times New Roman" pitchFamily="18" charset="0"/>
              </a:rPr>
              <a:t>CCA039 - Irrigação e Drenagem. Tales Miler Soares - UFRB/CCAAB/NEAS</a:t>
            </a:r>
          </a:p>
        </p:txBody>
      </p:sp>
      <p:sp>
        <p:nvSpPr>
          <p:cNvPr id="23555" name="Espaço Reservado para Número de Slide 5"/>
          <p:cNvSpPr txBox="1">
            <a:spLocks noGrp="1"/>
          </p:cNvSpPr>
          <p:nvPr/>
        </p:nvSpPr>
        <p:spPr bwMode="auto">
          <a:xfrm>
            <a:off x="14023975" y="39688"/>
            <a:ext cx="738188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pt-BR" sz="1200" b="1">
                <a:solidFill>
                  <a:srgbClr val="898989"/>
                </a:solidFill>
                <a:latin typeface="Calibri" pitchFamily="34" charset="0"/>
              </a:rPr>
              <a:t>p.</a:t>
            </a:r>
            <a:fld id="{5E6F46C4-89F3-48DB-847C-A782C0D14ACF}" type="slidenum">
              <a:rPr lang="pt-BR" sz="1200" b="1">
                <a:solidFill>
                  <a:srgbClr val="898989"/>
                </a:solidFill>
                <a:latin typeface="Calibri" pitchFamily="34" charset="0"/>
              </a:rPr>
              <a:pPr algn="r"/>
              <a:t>9</a:t>
            </a:fld>
            <a:endParaRPr lang="pt-BR" sz="1200" b="1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38476</TotalTime>
  <Words>1890</Words>
  <Application>Microsoft Office PowerPoint</Application>
  <PresentationFormat>Personalizar</PresentationFormat>
  <Paragraphs>280</Paragraphs>
  <Slides>29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Modelo de design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Tema do Office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1720117</cp:lastModifiedBy>
  <cp:revision>1719</cp:revision>
  <dcterms:created xsi:type="dcterms:W3CDTF">2015-02-07T13:32:52Z</dcterms:created>
  <dcterms:modified xsi:type="dcterms:W3CDTF">2017-02-01T02:17:22Z</dcterms:modified>
</cp:coreProperties>
</file>